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65" r:id="rId5"/>
  </p:sldMasterIdLst>
  <p:notesMasterIdLst>
    <p:notesMasterId r:id="rId130"/>
  </p:notesMasterIdLst>
  <p:handoutMasterIdLst>
    <p:handoutMasterId r:id="rId131"/>
  </p:handoutMasterIdLst>
  <p:sldIdLst>
    <p:sldId id="345" r:id="rId6"/>
    <p:sldId id="390" r:id="rId7"/>
    <p:sldId id="389" r:id="rId8"/>
    <p:sldId id="626" r:id="rId9"/>
    <p:sldId id="391" r:id="rId10"/>
    <p:sldId id="517" r:id="rId11"/>
    <p:sldId id="394" r:id="rId12"/>
    <p:sldId id="397" r:id="rId13"/>
    <p:sldId id="630" r:id="rId14"/>
    <p:sldId id="398" r:id="rId15"/>
    <p:sldId id="399" r:id="rId16"/>
    <p:sldId id="402" r:id="rId17"/>
    <p:sldId id="521" r:id="rId18"/>
    <p:sldId id="520" r:id="rId19"/>
    <p:sldId id="460" r:id="rId20"/>
    <p:sldId id="627" r:id="rId21"/>
    <p:sldId id="628" r:id="rId22"/>
    <p:sldId id="629" r:id="rId23"/>
    <p:sldId id="631" r:id="rId24"/>
    <p:sldId id="535" r:id="rId25"/>
    <p:sldId id="537" r:id="rId26"/>
    <p:sldId id="538" r:id="rId27"/>
    <p:sldId id="632" r:id="rId28"/>
    <p:sldId id="633" r:id="rId29"/>
    <p:sldId id="539" r:id="rId30"/>
    <p:sldId id="541" r:id="rId31"/>
    <p:sldId id="404" r:id="rId32"/>
    <p:sldId id="545" r:id="rId33"/>
    <p:sldId id="524" r:id="rId34"/>
    <p:sldId id="409" r:id="rId35"/>
    <p:sldId id="582" r:id="rId36"/>
    <p:sldId id="581" r:id="rId37"/>
    <p:sldId id="411" r:id="rId38"/>
    <p:sldId id="412" r:id="rId39"/>
    <p:sldId id="645" r:id="rId40"/>
    <p:sldId id="584" r:id="rId41"/>
    <p:sldId id="414" r:id="rId42"/>
    <p:sldId id="635" r:id="rId43"/>
    <p:sldId id="642" r:id="rId44"/>
    <p:sldId id="644" r:id="rId45"/>
    <p:sldId id="415" r:id="rId46"/>
    <p:sldId id="416" r:id="rId47"/>
    <p:sldId id="636" r:id="rId48"/>
    <p:sldId id="639" r:id="rId49"/>
    <p:sldId id="637" r:id="rId50"/>
    <p:sldId id="547" r:id="rId51"/>
    <p:sldId id="418" r:id="rId52"/>
    <p:sldId id="640" r:id="rId53"/>
    <p:sldId id="417" r:id="rId54"/>
    <p:sldId id="470" r:id="rId55"/>
    <p:sldId id="646" r:id="rId56"/>
    <p:sldId id="647" r:id="rId57"/>
    <p:sldId id="560" r:id="rId58"/>
    <p:sldId id="559" r:id="rId59"/>
    <p:sldId id="563" r:id="rId60"/>
    <p:sldId id="643" r:id="rId61"/>
    <p:sldId id="527" r:id="rId62"/>
    <p:sldId id="648" r:id="rId63"/>
    <p:sldId id="585" r:id="rId64"/>
    <p:sldId id="428" r:id="rId65"/>
    <p:sldId id="650" r:id="rId66"/>
    <p:sldId id="550" r:id="rId67"/>
    <p:sldId id="429" r:id="rId68"/>
    <p:sldId id="430" r:id="rId69"/>
    <p:sldId id="432" r:id="rId70"/>
    <p:sldId id="551" r:id="rId71"/>
    <p:sldId id="578" r:id="rId72"/>
    <p:sldId id="552" r:id="rId73"/>
    <p:sldId id="553" r:id="rId74"/>
    <p:sldId id="554" r:id="rId75"/>
    <p:sldId id="558" r:id="rId76"/>
    <p:sldId id="606" r:id="rId77"/>
    <p:sldId id="555" r:id="rId78"/>
    <p:sldId id="565" r:id="rId79"/>
    <p:sldId id="586" r:id="rId80"/>
    <p:sldId id="603" r:id="rId81"/>
    <p:sldId id="557" r:id="rId82"/>
    <p:sldId id="529" r:id="rId83"/>
    <p:sldId id="587" r:id="rId84"/>
    <p:sldId id="438" r:id="rId85"/>
    <p:sldId id="567" r:id="rId86"/>
    <p:sldId id="439" r:id="rId87"/>
    <p:sldId id="440" r:id="rId88"/>
    <p:sldId id="542" r:id="rId89"/>
    <p:sldId id="463" r:id="rId90"/>
    <p:sldId id="530" r:id="rId91"/>
    <p:sldId id="574" r:id="rId92"/>
    <p:sldId id="445" r:id="rId93"/>
    <p:sldId id="447" r:id="rId94"/>
    <p:sldId id="446" r:id="rId95"/>
    <p:sldId id="533" r:id="rId96"/>
    <p:sldId id="579" r:id="rId97"/>
    <p:sldId id="614" r:id="rId98"/>
    <p:sldId id="613" r:id="rId99"/>
    <p:sldId id="615" r:id="rId100"/>
    <p:sldId id="620" r:id="rId101"/>
    <p:sldId id="621" r:id="rId102"/>
    <p:sldId id="624" r:id="rId103"/>
    <p:sldId id="623" r:id="rId104"/>
    <p:sldId id="622" r:id="rId105"/>
    <p:sldId id="611" r:id="rId106"/>
    <p:sldId id="566" r:id="rId107"/>
    <p:sldId id="568" r:id="rId108"/>
    <p:sldId id="544" r:id="rId109"/>
    <p:sldId id="596" r:id="rId110"/>
    <p:sldId id="612" r:id="rId111"/>
    <p:sldId id="618" r:id="rId112"/>
    <p:sldId id="616" r:id="rId113"/>
    <p:sldId id="534" r:id="rId114"/>
    <p:sldId id="601" r:id="rId115"/>
    <p:sldId id="602" r:id="rId116"/>
    <p:sldId id="605" r:id="rId117"/>
    <p:sldId id="607" r:id="rId118"/>
    <p:sldId id="610" r:id="rId119"/>
    <p:sldId id="609" r:id="rId120"/>
    <p:sldId id="536" r:id="rId121"/>
    <p:sldId id="484" r:id="rId122"/>
    <p:sldId id="485" r:id="rId123"/>
    <p:sldId id="486" r:id="rId124"/>
    <p:sldId id="487" r:id="rId125"/>
    <p:sldId id="488" r:id="rId126"/>
    <p:sldId id="489" r:id="rId127"/>
    <p:sldId id="458" r:id="rId128"/>
    <p:sldId id="457" r:id="rId129"/>
  </p:sldIdLst>
  <p:sldSz cx="12188825" cy="6858000"/>
  <p:notesSz cx="7027863" cy="9313863"/>
  <p:custDataLst>
    <p:tags r:id="rId132"/>
  </p:custDataLst>
  <p:defaultTextStyle>
    <a:defPPr>
      <a:defRPr lang="en-US"/>
    </a:defPPr>
    <a:lvl1pPr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itefinity Content Creation Training" id="{53F88FC2-2642-384C-9AB5-72ACFFF53922}">
          <p14:sldIdLst>
            <p14:sldId id="345"/>
            <p14:sldId id="390"/>
            <p14:sldId id="389"/>
            <p14:sldId id="626"/>
            <p14:sldId id="391"/>
            <p14:sldId id="517"/>
            <p14:sldId id="394"/>
            <p14:sldId id="397"/>
            <p14:sldId id="630"/>
            <p14:sldId id="398"/>
            <p14:sldId id="399"/>
            <p14:sldId id="402"/>
            <p14:sldId id="521"/>
            <p14:sldId id="520"/>
            <p14:sldId id="460"/>
            <p14:sldId id="627"/>
            <p14:sldId id="628"/>
            <p14:sldId id="629"/>
            <p14:sldId id="631"/>
            <p14:sldId id="535"/>
            <p14:sldId id="537"/>
            <p14:sldId id="538"/>
            <p14:sldId id="632"/>
            <p14:sldId id="633"/>
            <p14:sldId id="539"/>
            <p14:sldId id="541"/>
            <p14:sldId id="404"/>
            <p14:sldId id="545"/>
            <p14:sldId id="524"/>
            <p14:sldId id="409"/>
            <p14:sldId id="582"/>
            <p14:sldId id="581"/>
            <p14:sldId id="411"/>
            <p14:sldId id="412"/>
            <p14:sldId id="645"/>
            <p14:sldId id="584"/>
            <p14:sldId id="414"/>
            <p14:sldId id="635"/>
            <p14:sldId id="642"/>
            <p14:sldId id="644"/>
            <p14:sldId id="415"/>
            <p14:sldId id="416"/>
            <p14:sldId id="636"/>
            <p14:sldId id="639"/>
            <p14:sldId id="637"/>
            <p14:sldId id="547"/>
            <p14:sldId id="418"/>
            <p14:sldId id="640"/>
            <p14:sldId id="417"/>
            <p14:sldId id="470"/>
            <p14:sldId id="646"/>
            <p14:sldId id="647"/>
            <p14:sldId id="560"/>
            <p14:sldId id="559"/>
            <p14:sldId id="563"/>
            <p14:sldId id="643"/>
            <p14:sldId id="527"/>
            <p14:sldId id="648"/>
            <p14:sldId id="585"/>
            <p14:sldId id="428"/>
            <p14:sldId id="650"/>
            <p14:sldId id="550"/>
            <p14:sldId id="429"/>
            <p14:sldId id="430"/>
            <p14:sldId id="432"/>
            <p14:sldId id="551"/>
            <p14:sldId id="578"/>
            <p14:sldId id="552"/>
            <p14:sldId id="553"/>
            <p14:sldId id="554"/>
            <p14:sldId id="558"/>
            <p14:sldId id="606"/>
            <p14:sldId id="555"/>
            <p14:sldId id="565"/>
            <p14:sldId id="586"/>
            <p14:sldId id="603"/>
            <p14:sldId id="557"/>
            <p14:sldId id="529"/>
            <p14:sldId id="587"/>
            <p14:sldId id="438"/>
            <p14:sldId id="567"/>
            <p14:sldId id="439"/>
            <p14:sldId id="440"/>
            <p14:sldId id="542"/>
            <p14:sldId id="463"/>
            <p14:sldId id="530"/>
            <p14:sldId id="574"/>
            <p14:sldId id="445"/>
            <p14:sldId id="447"/>
            <p14:sldId id="446"/>
            <p14:sldId id="533"/>
            <p14:sldId id="579"/>
            <p14:sldId id="614"/>
            <p14:sldId id="613"/>
            <p14:sldId id="615"/>
            <p14:sldId id="620"/>
            <p14:sldId id="621"/>
            <p14:sldId id="624"/>
            <p14:sldId id="623"/>
            <p14:sldId id="622"/>
            <p14:sldId id="611"/>
            <p14:sldId id="566"/>
            <p14:sldId id="568"/>
            <p14:sldId id="544"/>
            <p14:sldId id="596"/>
            <p14:sldId id="612"/>
            <p14:sldId id="618"/>
            <p14:sldId id="616"/>
            <p14:sldId id="534"/>
            <p14:sldId id="601"/>
            <p14:sldId id="602"/>
            <p14:sldId id="605"/>
            <p14:sldId id="607"/>
            <p14:sldId id="610"/>
            <p14:sldId id="609"/>
            <p14:sldId id="536"/>
            <p14:sldId id="484"/>
            <p14:sldId id="485"/>
            <p14:sldId id="486"/>
            <p14:sldId id="487"/>
            <p14:sldId id="488"/>
            <p14:sldId id="489"/>
            <p14:sldId id="458"/>
            <p14:sldId id="4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orient="horz" pos="323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7" pos="392" userDrawn="1">
          <p15:clr>
            <a:srgbClr val="A4A3A4"/>
          </p15:clr>
        </p15:guide>
        <p15:guide id="8" pos="4175" userDrawn="1">
          <p15:clr>
            <a:srgbClr val="A4A3A4"/>
          </p15:clr>
        </p15:guide>
        <p15:guide id="9" pos="38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>
          <p15:clr>
            <a:srgbClr val="A4A3A4"/>
          </p15:clr>
        </p15:guide>
        <p15:guide id="2" pos="221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provanc" initials="c" lastIdx="1" clrIdx="0"/>
  <p:cmAuthor id="1" name="Chuck Provancher" initials="cp" lastIdx="2" clrIdx="1"/>
  <p:cmAuthor id="2" name="Progress Software" initials="" lastIdx="0" clrIdx="2"/>
  <p:cmAuthor id="3" name="Chuck Provancher" initials="" lastIdx="0" clrIdx="3"/>
  <p:cmAuthor id="4" name="Hristo Milchev" initials="HM" lastIdx="3" clrIdx="4">
    <p:extLst>
      <p:ext uri="{19B8F6BF-5375-455C-9EA6-DF929625EA0E}">
        <p15:presenceInfo xmlns:p15="http://schemas.microsoft.com/office/powerpoint/2012/main" userId="Hristo Milche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D300"/>
    <a:srgbClr val="55D400"/>
    <a:srgbClr val="FFFFFF"/>
    <a:srgbClr val="DC3202"/>
    <a:srgbClr val="373A3E"/>
    <a:srgbClr val="217CCE"/>
    <a:srgbClr val="84329B"/>
    <a:srgbClr val="02BCEB"/>
    <a:srgbClr val="008AEA"/>
    <a:srgbClr val="11A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Ref idx="1">
          <a:schemeClr val="accent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Ref idx="1">
          <a:schemeClr val="accent4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dk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93" autoAdjust="0"/>
    <p:restoredTop sz="80629" autoAdjust="0"/>
  </p:normalViewPr>
  <p:slideViewPr>
    <p:cSldViewPr snapToGrid="0" showGuides="1">
      <p:cViewPr varScale="1">
        <p:scale>
          <a:sx n="88" d="100"/>
          <a:sy n="88" d="100"/>
        </p:scale>
        <p:origin x="100" y="64"/>
      </p:cViewPr>
      <p:guideLst>
        <p:guide orient="horz" pos="1003"/>
        <p:guide orient="horz" pos="323"/>
        <p:guide orient="horz" pos="3974"/>
        <p:guide pos="392"/>
        <p:guide pos="4175"/>
        <p:guide pos="38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2652" y="78"/>
      </p:cViewPr>
      <p:guideLst>
        <p:guide orient="horz" pos="2933"/>
        <p:guide pos="221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1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presProps" Target="presProp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notesMaster" Target="notesMasters/notesMaster1.xml"/><Relationship Id="rId135" Type="http://schemas.openxmlformats.org/officeDocument/2006/relationships/viewProps" Target="viewProp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handoutMaster" Target="handoutMasters/handoutMaster1.xml"/><Relationship Id="rId136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tags" Target="tags/tag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  <a:spAutoFit/>
          </a:bodyPr>
          <a:lstStyle>
            <a:lvl1pPr algn="l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en-US" i="0" dirty="0"/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0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  <a:spAutoFit/>
          </a:bodyPr>
          <a:lstStyle>
            <a:lvl1pPr algn="r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en-US" i="0" dirty="0"/>
          </a:p>
        </p:txBody>
      </p:sp>
      <p:sp>
        <p:nvSpPr>
          <p:cNvPr id="345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34925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  <a:spAutoFit/>
          </a:bodyPr>
          <a:lstStyle>
            <a:lvl1pPr algn="l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r>
              <a:rPr lang="en-US" i="0"/>
              <a:t>Progress</a:t>
            </a:r>
            <a:endParaRPr lang="en-US" i="0" dirty="0"/>
          </a:p>
        </p:txBody>
      </p:sp>
      <p:sp>
        <p:nvSpPr>
          <p:cNvPr id="345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9034925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  <a:spAutoFit/>
          </a:bodyPr>
          <a:lstStyle>
            <a:lvl1pPr algn="r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fld id="{D2F5EF90-0EF8-4688-ABBA-2D94A5D7A6DA}" type="slidenum">
              <a:rPr lang="en-US" i="0"/>
              <a:pPr>
                <a:defRPr/>
              </a:pPr>
              <a:t>‹#›</a:t>
            </a:fld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414071364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>
            <a:lvl1pPr algn="l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0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>
            <a:lvl1pPr algn="r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2750" y="700088"/>
            <a:ext cx="6205538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625" y="4424363"/>
            <a:ext cx="5154613" cy="4189412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8725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</a:bodyPr>
          <a:lstStyle>
            <a:lvl1pPr algn="l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848725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</a:bodyPr>
          <a:lstStyle>
            <a:lvl1pPr algn="r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466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finitytipsandtricks.net/2015/03/12/form-entry-pdf-export/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025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0553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8207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7389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8599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1416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8071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6964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1406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2346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9681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135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with useful links will be handled at the end of the presentation</a:t>
            </a:r>
          </a:p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7072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4891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761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0124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524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30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Configs and errors 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19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must have a working project, in order to proceed with the training.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494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7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13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80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must have a working project, in order to proceed with the training.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19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007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10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30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2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00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747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10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353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65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2880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770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49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goal of this exercise is to explain the attendees that the presentation layer consists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of pages, page templates and widgets and to show how a simple page with these components can be created.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They can see that page is modularized.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Conclusion: </a:t>
            </a:r>
            <a:r>
              <a:rPr lang="en-US" sz="1050" dirty="0"/>
              <a:t>Page creation is component-based</a:t>
            </a:r>
          </a:p>
          <a:p>
            <a:endParaRPr lang="en-US" baseline="0" dirty="0"/>
          </a:p>
          <a:p>
            <a:endParaRPr lang="en-US" dirty="0"/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95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goal of this exercise is to explain the attendees that the presentation layer consists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of pages, page templates and widgets and to show how a simple page with these components can be created.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They can see that page is modularized.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Conclusion: </a:t>
            </a:r>
            <a:r>
              <a:rPr lang="en-US" sz="1050" dirty="0"/>
              <a:t>Page creation is component-based</a:t>
            </a:r>
          </a:p>
          <a:p>
            <a:endParaRPr lang="en-US" baseline="0" dirty="0"/>
          </a:p>
          <a:p>
            <a:endParaRPr lang="en-US" dirty="0"/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77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A0F368A-D84F-F119-345A-F86749A66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HTML Link </a:t>
            </a:r>
            <a:r>
              <a:rPr lang="en-US" dirty="0" err="1"/>
              <a:t>Nuget</a:t>
            </a:r>
            <a:r>
              <a:rPr lang="en-US" dirty="0"/>
              <a:t>.</a:t>
            </a:r>
            <a:endParaRPr lang="en-IN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216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7260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931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goal of this exercise is to explain the attendees that the presentation layer consists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of pages, page templates and widgets and to show how a simple page with these components can be created.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They can see that page is modularized.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Conclusion: </a:t>
            </a:r>
            <a:r>
              <a:rPr lang="en-US" sz="1050" dirty="0"/>
              <a:t>Page creation is component-based</a:t>
            </a:r>
          </a:p>
          <a:p>
            <a:endParaRPr lang="en-US" baseline="0" dirty="0"/>
          </a:p>
          <a:p>
            <a:endParaRPr lang="en-US" dirty="0"/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53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a screenshot 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014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3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641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87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6910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1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9811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The goal is for the attendee to get comfortable with drag and drop, and the basics of designers.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4777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4489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857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Create a Static Content Widget Example with few properties ( Static News Widget)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Add Git Link for this Component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714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436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181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413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6215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0221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Dont</a:t>
            </a:r>
            <a:r>
              <a:rPr lang="en-US" dirty="0"/>
              <a:t> talk for PUBLISH , </a:t>
            </a:r>
            <a:r>
              <a:rPr lang="en-US" dirty="0" err="1"/>
              <a:t>Unpublsih</a:t>
            </a:r>
            <a:r>
              <a:rPr lang="en-US" dirty="0"/>
              <a:t> &amp; </a:t>
            </a:r>
            <a:r>
              <a:rPr lang="en-US" dirty="0" err="1"/>
              <a:t>etc</a:t>
            </a:r>
            <a:r>
              <a:rPr lang="en-US" dirty="0"/>
              <a:t> here. Only go for Create edit delete.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262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>
                <a:solidFill>
                  <a:srgbClr val="FF0000"/>
                </a:solidFill>
              </a:rPr>
              <a:t>LATER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5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2811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407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2666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25C77B3-7274-4B67-B70B-5ACEF8201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8089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6095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0" dirty="0"/>
              <a:t>Add only 1 image for banner and Multiple files for related documents.</a:t>
            </a:r>
          </a:p>
          <a:p>
            <a:endParaRPr lang="en-US" sz="2800" b="0" dirty="0"/>
          </a:p>
          <a:p>
            <a:r>
              <a:rPr lang="en-US" sz="2800" b="0" dirty="0"/>
              <a:t>Explain how 1 or multiple images might break views.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29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8447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3540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469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0452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>
                <a:solidFill>
                  <a:srgbClr val="FF0000"/>
                </a:solidFill>
              </a:rPr>
              <a:t>Can this be explained better?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160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231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>
                <a:solidFill>
                  <a:srgbClr val="FF0000"/>
                </a:solidFill>
              </a:rPr>
              <a:t>Can this be explained better?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060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 &gt; content &gt; All Classifications page (the very bottom)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575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896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585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982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Lesson 1 is short introduction</a:t>
            </a:r>
          </a:p>
          <a:p>
            <a:r>
              <a:rPr lang="en-US" dirty="0"/>
              <a:t>n to Sitefinity.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677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143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906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/>
              <a:t>Which fields would be required, to display such content?</a:t>
            </a:r>
          </a:p>
          <a:p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Note: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b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On click – content is opened with more text.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Note – board of directors' tab vs executive management tab? Why not using taxonomies for this? 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042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865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this add Core Widget Templates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6745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319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766BC93-3A1D-4761-BC2B-54FAEF311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PDF is also an option. Check my blog post: </a:t>
            </a:r>
            <a:r>
              <a:rPr lang="en-US" dirty="0">
                <a:hlinkClick r:id="rId3"/>
              </a:rPr>
              <a:t>https://www.sitefinitytipsandtricks.net/2015/03/12/form-entry-pdf-export/</a:t>
            </a:r>
            <a:r>
              <a:rPr lang="en-US" dirty="0"/>
              <a:t> 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826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67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85243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88173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3102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 &gt; content &gt; All Classifications page (the very bottom)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9461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0490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Create Custom widget using News API </a:t>
            </a:r>
          </a:p>
        </p:txBody>
      </p:sp>
    </p:spTree>
    <p:extLst>
      <p:ext uri="{BB962C8B-B14F-4D97-AF65-F5344CB8AC3E}">
        <p14:creationId xmlns:p14="http://schemas.microsoft.com/office/powerpoint/2010/main" val="2407866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00022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 &gt; content &gt; All Classifications page (the very bottom)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1316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072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introduction lesson. 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6808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2C80D37-08C7-4351-9EC9-063A0578C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Create a Custom Widget in Core </a:t>
            </a:r>
          </a:p>
        </p:txBody>
      </p:sp>
    </p:spTree>
    <p:extLst>
      <p:ext uri="{BB962C8B-B14F-4D97-AF65-F5344CB8AC3E}">
        <p14:creationId xmlns:p14="http://schemas.microsoft.com/office/powerpoint/2010/main" val="569502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 &gt; content &gt; All Classifications page (the very bottom)</a:t>
            </a: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3347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1" dirty="0"/>
              <a:t>Add only 1 image for banner and Multiple files for related documents.</a:t>
            </a:r>
          </a:p>
          <a:p>
            <a:endParaRPr lang="en-US" sz="2800" b="1" dirty="0"/>
          </a:p>
          <a:p>
            <a:r>
              <a:rPr lang="en-US" sz="2800" b="1" dirty="0"/>
              <a:t>Explain how 1 or multiple images might break views.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120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55636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248261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91263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15015B9-C8A9-4ADE-B91F-3538DF8B9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highlight>
                  <a:srgbClr val="FFFF00"/>
                </a:highlight>
              </a:rPr>
              <a:t>You have animation here. Single click is sufficient. </a:t>
            </a:r>
            <a:br>
              <a:rPr lang="en-US" sz="1200" b="1" dirty="0">
                <a:highlight>
                  <a:srgbClr val="FFFF00"/>
                </a:highlight>
              </a:rPr>
            </a:br>
            <a:br>
              <a:rPr lang="en-US" sz="1200" b="1" dirty="0">
                <a:highlight>
                  <a:srgbClr val="FFFF00"/>
                </a:highlight>
              </a:rPr>
            </a:br>
            <a:r>
              <a:rPr lang="en-US" sz="1200" b="1" dirty="0">
                <a:highlight>
                  <a:srgbClr val="FFFF00"/>
                </a:highlight>
              </a:rPr>
              <a:t>Click when you say </a:t>
            </a:r>
            <a:br>
              <a:rPr lang="en-US" sz="1200" b="1" dirty="0">
                <a:highlight>
                  <a:srgbClr val="FFFF00"/>
                </a:highlight>
              </a:rPr>
            </a:br>
            <a:r>
              <a:rPr lang="en-US" sz="1200" b="1" dirty="0">
                <a:highlight>
                  <a:srgbClr val="FFFF00"/>
                </a:highlight>
              </a:rPr>
              <a:t>“When you Publish an item….”</a:t>
            </a:r>
            <a:br>
              <a:rPr lang="en-US" sz="1200" b="1" dirty="0">
                <a:highlight>
                  <a:srgbClr val="FFFF00"/>
                </a:highlight>
              </a:rPr>
            </a:br>
            <a:r>
              <a:rPr lang="en-US" sz="1200" b="1" dirty="0">
                <a:highlight>
                  <a:srgbClr val="FFFF00"/>
                </a:highlight>
              </a:rPr>
              <a:t>Animation</a:t>
            </a:r>
            <a:br>
              <a:rPr lang="en-US" sz="1200" b="1" dirty="0">
                <a:highlight>
                  <a:srgbClr val="FFFF00"/>
                </a:highlight>
              </a:rPr>
            </a:br>
            <a:r>
              <a:rPr lang="en-US" sz="1200" b="1" dirty="0">
                <a:highlight>
                  <a:srgbClr val="FFFF00"/>
                </a:highlight>
              </a:rPr>
              <a:t>“your custom logic is executed”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464551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7630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23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66" y="1767105"/>
            <a:ext cx="5719159" cy="4756164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265" y="479473"/>
            <a:ext cx="3298265" cy="1099423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 dirty="0"/>
              <a:t>Date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1" orient="horz" pos="1162">
          <p15:clr>
            <a:srgbClr val="FBAE40"/>
          </p15:clr>
        </p15:guide>
        <p15:guide id="22" pos="3839">
          <p15:clr>
            <a:srgbClr val="FBAE40"/>
          </p15:clr>
        </p15:guide>
        <p15:guide id="23" orient="horz" pos="3952">
          <p15:clr>
            <a:srgbClr val="FBAE40"/>
          </p15:clr>
        </p15:guide>
        <p15:guide id="24" pos="8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813" y="1200150"/>
            <a:ext cx="538551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813" y="1991189"/>
            <a:ext cx="5385514" cy="423836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200150"/>
            <a:ext cx="538763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1991189"/>
            <a:ext cx="5387630" cy="423836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n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389644" y="1475610"/>
            <a:ext cx="5894029" cy="332408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948525" y="1538230"/>
            <a:ext cx="5217868" cy="330174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094391" y="1643308"/>
            <a:ext cx="2989882" cy="39461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>
                <a:solidFill>
                  <a:srgbClr val="4B4E52"/>
                </a:solidFill>
              </a:defRPr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6" y="1079291"/>
            <a:ext cx="3937255" cy="54393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sp>
        <p:nvSpPr>
          <p:cNvPr id="8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8718699" y="1686094"/>
            <a:ext cx="2296633" cy="40829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3" y="1038225"/>
            <a:ext cx="2628900" cy="533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72037" y="2572485"/>
            <a:ext cx="1864075" cy="2172674"/>
          </a:xfrm>
          <a:prstGeom prst="roundRect">
            <a:avLst>
              <a:gd name="adj" fmla="val 518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bg-BG" noProof="0"/>
              <a:t>Щракнете върху иконата, за да добавите картина</a:t>
            </a:r>
            <a:endParaRPr lang="en-US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51441" y="2569782"/>
            <a:ext cx="1837863" cy="2175381"/>
          </a:xfrm>
          <a:prstGeom prst="roundRect">
            <a:avLst>
              <a:gd name="adj" fmla="val 544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bg-BG" noProof="0"/>
              <a:t>Щракнете върху иконата, за да добавите картина</a:t>
            </a:r>
            <a:endParaRPr lang="en-US" noProof="0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551314" y="2562540"/>
            <a:ext cx="1813408" cy="2095725"/>
          </a:xfrm>
          <a:prstGeom prst="roundRect">
            <a:avLst>
              <a:gd name="adj" fmla="val 7034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bg-BG" noProof="0"/>
              <a:t>Щракнете върху иконата, за да добавите картина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8" y="2192529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0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7302506" y="1"/>
            <a:ext cx="4886321" cy="6995421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id-ID"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842986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0"/>
            <a:ext cx="9463069" cy="5837418"/>
          </a:xfrm>
          <a:custGeom>
            <a:avLst/>
            <a:gdLst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5608 h 4699787"/>
              <a:gd name="connsiteX1" fmla="*/ 724821 w 7042083"/>
              <a:gd name="connsiteY1" fmla="*/ 787 h 4699787"/>
              <a:gd name="connsiteX2" fmla="*/ 6317262 w 7042083"/>
              <a:gd name="connsiteY2" fmla="*/ 787 h 4699787"/>
              <a:gd name="connsiteX3" fmla="*/ 7042083 w 7042083"/>
              <a:gd name="connsiteY3" fmla="*/ 725608 h 4699787"/>
              <a:gd name="connsiteX4" fmla="*/ 7042083 w 7042083"/>
              <a:gd name="connsiteY4" fmla="*/ 3974966 h 4699787"/>
              <a:gd name="connsiteX5" fmla="*/ 6317262 w 7042083"/>
              <a:gd name="connsiteY5" fmla="*/ 4699787 h 4699787"/>
              <a:gd name="connsiteX6" fmla="*/ 724821 w 7042083"/>
              <a:gd name="connsiteY6" fmla="*/ 4699787 h 4699787"/>
              <a:gd name="connsiteX7" fmla="*/ 0 w 7042083"/>
              <a:gd name="connsiteY7" fmla="*/ 3974966 h 4699787"/>
              <a:gd name="connsiteX8" fmla="*/ 0 w 7042083"/>
              <a:gd name="connsiteY8" fmla="*/ 725608 h 4699787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5344496 w 7042083"/>
              <a:gd name="connsiteY2" fmla="*/ 525293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7042083 w 7042083"/>
              <a:gd name="connsiteY2" fmla="*/ 724821 h 4699000"/>
              <a:gd name="connsiteX3" fmla="*/ 7042083 w 7042083"/>
              <a:gd name="connsiteY3" fmla="*/ 3974179 h 4699000"/>
              <a:gd name="connsiteX4" fmla="*/ 6317262 w 7042083"/>
              <a:gd name="connsiteY4" fmla="*/ 4699000 h 4699000"/>
              <a:gd name="connsiteX5" fmla="*/ 724821 w 7042083"/>
              <a:gd name="connsiteY5" fmla="*/ 4699000 h 4699000"/>
              <a:gd name="connsiteX6" fmla="*/ 0 w 7042083"/>
              <a:gd name="connsiteY6" fmla="*/ 3974179 h 4699000"/>
              <a:gd name="connsiteX7" fmla="*/ 0 w 7042083"/>
              <a:gd name="connsiteY7" fmla="*/ 724821 h 4699000"/>
              <a:gd name="connsiteX0" fmla="*/ 0 w 7042083"/>
              <a:gd name="connsiteY0" fmla="*/ 406170 h 4380349"/>
              <a:gd name="connsiteX1" fmla="*/ 7042083 w 7042083"/>
              <a:gd name="connsiteY1" fmla="*/ 406170 h 4380349"/>
              <a:gd name="connsiteX2" fmla="*/ 7042083 w 7042083"/>
              <a:gd name="connsiteY2" fmla="*/ 3655528 h 4380349"/>
              <a:gd name="connsiteX3" fmla="*/ 6317262 w 7042083"/>
              <a:gd name="connsiteY3" fmla="*/ 4380349 h 4380349"/>
              <a:gd name="connsiteX4" fmla="*/ 724821 w 7042083"/>
              <a:gd name="connsiteY4" fmla="*/ 4380349 h 4380349"/>
              <a:gd name="connsiteX5" fmla="*/ 0 w 7042083"/>
              <a:gd name="connsiteY5" fmla="*/ 3655528 h 4380349"/>
              <a:gd name="connsiteX6" fmla="*/ 0 w 7042083"/>
              <a:gd name="connsiteY6" fmla="*/ 406170 h 4380349"/>
              <a:gd name="connsiteX0" fmla="*/ 0 w 7042083"/>
              <a:gd name="connsiteY0" fmla="*/ 240694 h 4214873"/>
              <a:gd name="connsiteX1" fmla="*/ 7042083 w 7042083"/>
              <a:gd name="connsiteY1" fmla="*/ 240694 h 4214873"/>
              <a:gd name="connsiteX2" fmla="*/ 7042083 w 7042083"/>
              <a:gd name="connsiteY2" fmla="*/ 3490052 h 4214873"/>
              <a:gd name="connsiteX3" fmla="*/ 6317262 w 7042083"/>
              <a:gd name="connsiteY3" fmla="*/ 4214873 h 4214873"/>
              <a:gd name="connsiteX4" fmla="*/ 724821 w 7042083"/>
              <a:gd name="connsiteY4" fmla="*/ 4214873 h 4214873"/>
              <a:gd name="connsiteX5" fmla="*/ 0 w 7042083"/>
              <a:gd name="connsiteY5" fmla="*/ 3490052 h 4214873"/>
              <a:gd name="connsiteX6" fmla="*/ 0 w 7042083"/>
              <a:gd name="connsiteY6" fmla="*/ 240694 h 4214873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48353 w 7090436"/>
              <a:gd name="connsiteY0" fmla="*/ 0 h 3974179"/>
              <a:gd name="connsiteX1" fmla="*/ 7090436 w 7090436"/>
              <a:gd name="connsiteY1" fmla="*/ 0 h 3974179"/>
              <a:gd name="connsiteX2" fmla="*/ 7090436 w 7090436"/>
              <a:gd name="connsiteY2" fmla="*/ 3249358 h 3974179"/>
              <a:gd name="connsiteX3" fmla="*/ 6365615 w 7090436"/>
              <a:gd name="connsiteY3" fmla="*/ 3974179 h 3974179"/>
              <a:gd name="connsiteX4" fmla="*/ 773174 w 7090436"/>
              <a:gd name="connsiteY4" fmla="*/ 3974179 h 3974179"/>
              <a:gd name="connsiteX5" fmla="*/ 48353 w 7090436"/>
              <a:gd name="connsiteY5" fmla="*/ 3249358 h 3974179"/>
              <a:gd name="connsiteX6" fmla="*/ 48353 w 7090436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0 w 7042083"/>
              <a:gd name="connsiteY4" fmla="*/ 3249358 h 3974179"/>
              <a:gd name="connsiteX5" fmla="*/ 0 w 7042083"/>
              <a:gd name="connsiteY5" fmla="*/ 0 h 3974179"/>
              <a:gd name="connsiteX0" fmla="*/ 19456 w 7061539"/>
              <a:gd name="connsiteY0" fmla="*/ 0 h 5759094"/>
              <a:gd name="connsiteX1" fmla="*/ 7061539 w 7061539"/>
              <a:gd name="connsiteY1" fmla="*/ 0 h 5759094"/>
              <a:gd name="connsiteX2" fmla="*/ 7061539 w 7061539"/>
              <a:gd name="connsiteY2" fmla="*/ 3249358 h 5759094"/>
              <a:gd name="connsiteX3" fmla="*/ 6336718 w 7061539"/>
              <a:gd name="connsiteY3" fmla="*/ 3974179 h 5759094"/>
              <a:gd name="connsiteX4" fmla="*/ 0 w 7061539"/>
              <a:gd name="connsiteY4" fmla="*/ 5759094 h 5759094"/>
              <a:gd name="connsiteX5" fmla="*/ 19456 w 7061539"/>
              <a:gd name="connsiteY5" fmla="*/ 0 h 5759094"/>
              <a:gd name="connsiteX0" fmla="*/ 19456 w 7061539"/>
              <a:gd name="connsiteY0" fmla="*/ 0 h 5759094"/>
              <a:gd name="connsiteX1" fmla="*/ 3465022 w 7061539"/>
              <a:gd name="connsiteY1" fmla="*/ 1222 h 5759094"/>
              <a:gd name="connsiteX2" fmla="*/ 7061539 w 7061539"/>
              <a:gd name="connsiteY2" fmla="*/ 0 h 5759094"/>
              <a:gd name="connsiteX3" fmla="*/ 7061539 w 7061539"/>
              <a:gd name="connsiteY3" fmla="*/ 3249358 h 5759094"/>
              <a:gd name="connsiteX4" fmla="*/ 6336718 w 7061539"/>
              <a:gd name="connsiteY4" fmla="*/ 3974179 h 5759094"/>
              <a:gd name="connsiteX5" fmla="*/ 0 w 7061539"/>
              <a:gd name="connsiteY5" fmla="*/ 5759094 h 5759094"/>
              <a:gd name="connsiteX6" fmla="*/ 19456 w 7061539"/>
              <a:gd name="connsiteY6" fmla="*/ 0 h 5759094"/>
              <a:gd name="connsiteX0" fmla="*/ 19456 w 9454543"/>
              <a:gd name="connsiteY0" fmla="*/ 0 h 5759094"/>
              <a:gd name="connsiteX1" fmla="*/ 3465022 w 9454543"/>
              <a:gd name="connsiteY1" fmla="*/ 1222 h 5759094"/>
              <a:gd name="connsiteX2" fmla="*/ 9454543 w 9454543"/>
              <a:gd name="connsiteY2" fmla="*/ 38911 h 5759094"/>
              <a:gd name="connsiteX3" fmla="*/ 7061539 w 9454543"/>
              <a:gd name="connsiteY3" fmla="*/ 3249358 h 5759094"/>
              <a:gd name="connsiteX4" fmla="*/ 6336718 w 9454543"/>
              <a:gd name="connsiteY4" fmla="*/ 3974179 h 5759094"/>
              <a:gd name="connsiteX5" fmla="*/ 0 w 9454543"/>
              <a:gd name="connsiteY5" fmla="*/ 5759094 h 5759094"/>
              <a:gd name="connsiteX6" fmla="*/ 19456 w 9454543"/>
              <a:gd name="connsiteY6" fmla="*/ 0 h 5759094"/>
              <a:gd name="connsiteX0" fmla="*/ 19456 w 9473998"/>
              <a:gd name="connsiteY0" fmla="*/ 0 h 5759094"/>
              <a:gd name="connsiteX1" fmla="*/ 3465022 w 9473998"/>
              <a:gd name="connsiteY1" fmla="*/ 1222 h 5759094"/>
              <a:gd name="connsiteX2" fmla="*/ 9454543 w 9473998"/>
              <a:gd name="connsiteY2" fmla="*/ 38911 h 5759094"/>
              <a:gd name="connsiteX3" fmla="*/ 9473998 w 9473998"/>
              <a:gd name="connsiteY3" fmla="*/ 661800 h 5759094"/>
              <a:gd name="connsiteX4" fmla="*/ 6336718 w 9473998"/>
              <a:gd name="connsiteY4" fmla="*/ 3974179 h 5759094"/>
              <a:gd name="connsiteX5" fmla="*/ 0 w 9473998"/>
              <a:gd name="connsiteY5" fmla="*/ 5759094 h 5759094"/>
              <a:gd name="connsiteX6" fmla="*/ 19456 w 9473998"/>
              <a:gd name="connsiteY6" fmla="*/ 0 h 5759094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23921 w 9478463"/>
              <a:gd name="connsiteY0" fmla="*/ 0 h 5759094"/>
              <a:gd name="connsiteX1" fmla="*/ 3469487 w 9478463"/>
              <a:gd name="connsiteY1" fmla="*/ 1222 h 5759094"/>
              <a:gd name="connsiteX2" fmla="*/ 9459008 w 9478463"/>
              <a:gd name="connsiteY2" fmla="*/ 38911 h 5759094"/>
              <a:gd name="connsiteX3" fmla="*/ 9478463 w 9478463"/>
              <a:gd name="connsiteY3" fmla="*/ 661800 h 5759094"/>
              <a:gd name="connsiteX4" fmla="*/ 8520179 w 9478463"/>
              <a:gd name="connsiteY4" fmla="*/ 1873004 h 5759094"/>
              <a:gd name="connsiteX5" fmla="*/ 4465 w 9478463"/>
              <a:gd name="connsiteY5" fmla="*/ 5759094 h 5759094"/>
              <a:gd name="connsiteX6" fmla="*/ 23921 w 9478463"/>
              <a:gd name="connsiteY6" fmla="*/ 0 h 5759094"/>
              <a:gd name="connsiteX0" fmla="*/ 8464 w 9463006"/>
              <a:gd name="connsiteY0" fmla="*/ 0 h 5836915"/>
              <a:gd name="connsiteX1" fmla="*/ 3454030 w 9463006"/>
              <a:gd name="connsiteY1" fmla="*/ 1222 h 5836915"/>
              <a:gd name="connsiteX2" fmla="*/ 9443551 w 9463006"/>
              <a:gd name="connsiteY2" fmla="*/ 38911 h 5836915"/>
              <a:gd name="connsiteX3" fmla="*/ 9463006 w 9463006"/>
              <a:gd name="connsiteY3" fmla="*/ 661800 h 5836915"/>
              <a:gd name="connsiteX4" fmla="*/ 8504722 w 9463006"/>
              <a:gd name="connsiteY4" fmla="*/ 1873004 h 5836915"/>
              <a:gd name="connsiteX5" fmla="*/ 8463 w 9463006"/>
              <a:gd name="connsiteY5" fmla="*/ 5836915 h 5836915"/>
              <a:gd name="connsiteX6" fmla="*/ 8464 w 9463006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661800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545068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8386 h 5845301"/>
              <a:gd name="connsiteX1" fmla="*/ 3454030 w 9463069"/>
              <a:gd name="connsiteY1" fmla="*/ 9608 h 5845301"/>
              <a:gd name="connsiteX2" fmla="*/ 9427785 w 9463069"/>
              <a:gd name="connsiteY2" fmla="*/ 0 h 5845301"/>
              <a:gd name="connsiteX3" fmla="*/ 9463006 w 9463069"/>
              <a:gd name="connsiteY3" fmla="*/ 553454 h 5845301"/>
              <a:gd name="connsiteX4" fmla="*/ 8504722 w 9463069"/>
              <a:gd name="connsiteY4" fmla="*/ 1881390 h 5845301"/>
              <a:gd name="connsiteX5" fmla="*/ 8463 w 9463069"/>
              <a:gd name="connsiteY5" fmla="*/ 5845301 h 5845301"/>
              <a:gd name="connsiteX6" fmla="*/ 8464 w 9463069"/>
              <a:gd name="connsiteY6" fmla="*/ 8386 h 5845301"/>
              <a:gd name="connsiteX0" fmla="*/ 8464 w 9463069"/>
              <a:gd name="connsiteY0" fmla="*/ 503 h 5837418"/>
              <a:gd name="connsiteX1" fmla="*/ 3454030 w 9463069"/>
              <a:gd name="connsiteY1" fmla="*/ 1725 h 5837418"/>
              <a:gd name="connsiteX2" fmla="*/ 9459316 w 9463069"/>
              <a:gd name="connsiteY2" fmla="*/ 0 h 5837418"/>
              <a:gd name="connsiteX3" fmla="*/ 9463006 w 9463069"/>
              <a:gd name="connsiteY3" fmla="*/ 545571 h 5837418"/>
              <a:gd name="connsiteX4" fmla="*/ 8504722 w 9463069"/>
              <a:gd name="connsiteY4" fmla="*/ 1873507 h 5837418"/>
              <a:gd name="connsiteX5" fmla="*/ 8463 w 9463069"/>
              <a:gd name="connsiteY5" fmla="*/ 5837418 h 5837418"/>
              <a:gd name="connsiteX6" fmla="*/ 8464 w 9463069"/>
              <a:gd name="connsiteY6" fmla="*/ 503 h 58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63069" h="5837418">
                <a:moveTo>
                  <a:pt x="8464" y="503"/>
                </a:moveTo>
                <a:lnTo>
                  <a:pt x="3454030" y="1725"/>
                </a:lnTo>
                <a:lnTo>
                  <a:pt x="9459316" y="0"/>
                </a:lnTo>
                <a:lnTo>
                  <a:pt x="9463006" y="545571"/>
                </a:lnTo>
                <a:cubicBezTo>
                  <a:pt x="9463006" y="945879"/>
                  <a:pt x="9488689" y="1406580"/>
                  <a:pt x="8504722" y="1873507"/>
                </a:cubicBezTo>
                <a:lnTo>
                  <a:pt x="8463" y="5837418"/>
                </a:lnTo>
                <a:cubicBezTo>
                  <a:pt x="-6797" y="5836537"/>
                  <a:pt x="1979" y="1920201"/>
                  <a:pt x="8464" y="503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marL="342694" marR="0" indent="-342694" algn="l" defTabSz="913852" rtl="0" eaLnBrk="1" fontAlgn="base" latinLnBrk="0" hangingPunct="1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910669" y="3676529"/>
            <a:ext cx="6468533" cy="1089529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29142" y="-109292"/>
            <a:ext cx="12188825" cy="698349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216" y="1872352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1" y="3870649"/>
            <a:ext cx="7788275" cy="300355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4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3" y="1193800"/>
            <a:ext cx="4598987" cy="51943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-Dar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Use This Layout for Full Page Picture Slide /</a:t>
            </a:r>
            <a:br>
              <a:rPr lang="en-US" dirty="0"/>
            </a:br>
            <a:r>
              <a:rPr lang="en-US" dirty="0"/>
              <a:t>Dark Text on Light Background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-L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bg-BG" noProof="0"/>
              <a:t>Щракнете върху иконата, за да добавите картина</a:t>
            </a:r>
            <a:endParaRPr lang="en-US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Use This Layout for Full Page Picture Slide / Light Text on Dark Background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5823616" y="627814"/>
            <a:ext cx="6383257" cy="6248232"/>
          </a:xfrm>
          <a:custGeom>
            <a:avLst/>
            <a:gdLst>
              <a:gd name="connsiteX0" fmla="*/ 0 w 7343775"/>
              <a:gd name="connsiteY0" fmla="*/ 0 h 5349875"/>
              <a:gd name="connsiteX1" fmla="*/ 7343775 w 7343775"/>
              <a:gd name="connsiteY1" fmla="*/ 0 h 5349875"/>
              <a:gd name="connsiteX2" fmla="*/ 7343775 w 7343775"/>
              <a:gd name="connsiteY2" fmla="*/ 5349875 h 5349875"/>
              <a:gd name="connsiteX3" fmla="*/ 0 w 7343775"/>
              <a:gd name="connsiteY3" fmla="*/ 5349875 h 5349875"/>
              <a:gd name="connsiteX4" fmla="*/ 0 w 7343775"/>
              <a:gd name="connsiteY4" fmla="*/ 0 h 5349875"/>
              <a:gd name="connsiteX0" fmla="*/ 0 w 7375860"/>
              <a:gd name="connsiteY0" fmla="*/ 3384884 h 5349875"/>
              <a:gd name="connsiteX1" fmla="*/ 7375860 w 7375860"/>
              <a:gd name="connsiteY1" fmla="*/ 0 h 5349875"/>
              <a:gd name="connsiteX2" fmla="*/ 7375860 w 7375860"/>
              <a:gd name="connsiteY2" fmla="*/ 5349875 h 5349875"/>
              <a:gd name="connsiteX3" fmla="*/ 32085 w 7375860"/>
              <a:gd name="connsiteY3" fmla="*/ 5349875 h 5349875"/>
              <a:gd name="connsiteX4" fmla="*/ 0 w 7375860"/>
              <a:gd name="connsiteY4" fmla="*/ 3384884 h 5349875"/>
              <a:gd name="connsiteX0" fmla="*/ 0 w 7391902"/>
              <a:gd name="connsiteY0" fmla="*/ 4251157 h 6216148"/>
              <a:gd name="connsiteX1" fmla="*/ 7391902 w 7391902"/>
              <a:gd name="connsiteY1" fmla="*/ 0 h 6216148"/>
              <a:gd name="connsiteX2" fmla="*/ 7375860 w 7391902"/>
              <a:gd name="connsiteY2" fmla="*/ 6216148 h 6216148"/>
              <a:gd name="connsiteX3" fmla="*/ 32085 w 7391902"/>
              <a:gd name="connsiteY3" fmla="*/ 6216148 h 6216148"/>
              <a:gd name="connsiteX4" fmla="*/ 0 w 7391902"/>
              <a:gd name="connsiteY4" fmla="*/ 4251157 h 6216148"/>
              <a:gd name="connsiteX0" fmla="*/ 0 w 7359817"/>
              <a:gd name="connsiteY0" fmla="*/ 4251157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0 w 7359817"/>
              <a:gd name="connsiteY4" fmla="*/ 4251157 h 6216148"/>
              <a:gd name="connsiteX0" fmla="*/ 994610 w 7359817"/>
              <a:gd name="connsiteY0" fmla="*/ 3705726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994610 w 7359817"/>
              <a:gd name="connsiteY4" fmla="*/ 3705726 h 6216148"/>
              <a:gd name="connsiteX0" fmla="*/ 16042 w 6381249"/>
              <a:gd name="connsiteY0" fmla="*/ 3705726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705726 h 6248232"/>
              <a:gd name="connsiteX0" fmla="*/ 16042 w 6381249"/>
              <a:gd name="connsiteY0" fmla="*/ 3593432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593432 h 6248232"/>
              <a:gd name="connsiteX0" fmla="*/ 627 w 6401929"/>
              <a:gd name="connsiteY0" fmla="*/ 3599448 h 6248232"/>
              <a:gd name="connsiteX1" fmla="*/ 6401929 w 6401929"/>
              <a:gd name="connsiteY1" fmla="*/ 0 h 6248232"/>
              <a:gd name="connsiteX2" fmla="*/ 6385887 w 6401929"/>
              <a:gd name="connsiteY2" fmla="*/ 6216148 h 6248232"/>
              <a:gd name="connsiteX3" fmla="*/ 20680 w 6401929"/>
              <a:gd name="connsiteY3" fmla="*/ 6248232 h 6248232"/>
              <a:gd name="connsiteX4" fmla="*/ 627 w 6401929"/>
              <a:gd name="connsiteY4" fmla="*/ 3599448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0 w 6395286"/>
              <a:gd name="connsiteY0" fmla="*/ 3611480 h 6248232"/>
              <a:gd name="connsiteX1" fmla="*/ 6395286 w 6395286"/>
              <a:gd name="connsiteY1" fmla="*/ 0 h 6248232"/>
              <a:gd name="connsiteX2" fmla="*/ 6379244 w 6395286"/>
              <a:gd name="connsiteY2" fmla="*/ 6216148 h 6248232"/>
              <a:gd name="connsiteX3" fmla="*/ 14037 w 6395286"/>
              <a:gd name="connsiteY3" fmla="*/ 6248232 h 6248232"/>
              <a:gd name="connsiteX4" fmla="*/ 0 w 6395286"/>
              <a:gd name="connsiteY4" fmla="*/ 3611480 h 6248232"/>
              <a:gd name="connsiteX0" fmla="*/ 10026 w 6381249"/>
              <a:gd name="connsiteY0" fmla="*/ 3611480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0026 w 6381249"/>
              <a:gd name="connsiteY4" fmla="*/ 3611480 h 6248232"/>
              <a:gd name="connsiteX0" fmla="*/ 0 w 6389271"/>
              <a:gd name="connsiteY0" fmla="*/ 3623512 h 6248232"/>
              <a:gd name="connsiteX1" fmla="*/ 6389271 w 6389271"/>
              <a:gd name="connsiteY1" fmla="*/ 0 h 6248232"/>
              <a:gd name="connsiteX2" fmla="*/ 6373229 w 6389271"/>
              <a:gd name="connsiteY2" fmla="*/ 6216148 h 6248232"/>
              <a:gd name="connsiteX3" fmla="*/ 8022 w 6389271"/>
              <a:gd name="connsiteY3" fmla="*/ 6248232 h 6248232"/>
              <a:gd name="connsiteX4" fmla="*/ 0 w 6389271"/>
              <a:gd name="connsiteY4" fmla="*/ 3623512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67215 w 6383257"/>
              <a:gd name="connsiteY2" fmla="*/ 6216148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79247 w 6383257"/>
              <a:gd name="connsiteY2" fmla="*/ 6228179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3257" h="6248232">
                <a:moveTo>
                  <a:pt x="1" y="3629528"/>
                </a:moveTo>
                <a:cubicBezTo>
                  <a:pt x="-668" y="3646963"/>
                  <a:pt x="4257511" y="1201821"/>
                  <a:pt x="6383257" y="0"/>
                </a:cubicBezTo>
                <a:cubicBezTo>
                  <a:pt x="6377910" y="2072049"/>
                  <a:pt x="6384594" y="4156130"/>
                  <a:pt x="6379247" y="6228179"/>
                </a:cubicBezTo>
                <a:lnTo>
                  <a:pt x="2008" y="6248232"/>
                </a:lnTo>
                <a:cubicBezTo>
                  <a:pt x="7355" y="5363299"/>
                  <a:pt x="670" y="3612093"/>
                  <a:pt x="1" y="3629528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213" y="1168400"/>
            <a:ext cx="4598987" cy="51181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  <a:lvl2pPr marL="456926" indent="0" algn="l">
              <a:buNone/>
              <a:defRPr/>
            </a:lvl2pPr>
            <a:lvl3pPr marL="913852" indent="0" algn="l">
              <a:buNone/>
              <a:defRPr/>
            </a:lvl3pPr>
            <a:lvl4pPr marL="1370778" indent="0" algn="l">
              <a:buNone/>
              <a:defRPr/>
            </a:lvl4pPr>
            <a:lvl5pPr marL="1827704" indent="0" algn="l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4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bg-BG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3" y="1193800"/>
            <a:ext cx="4598987" cy="51943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2840458"/>
            <a:ext cx="771152" cy="963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43" y="2461461"/>
            <a:ext cx="981109" cy="1287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3353747"/>
            <a:ext cx="315917" cy="364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51" y="2813484"/>
            <a:ext cx="5029463" cy="1200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7"/>
            <a:ext cx="9972675" cy="6929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795338" y="2828839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2160">
          <p15:clr>
            <a:srgbClr val="FBAE40"/>
          </p15:clr>
        </p15:guide>
        <p15:guide id="10" pos="57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9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3B8A6D2-6C6C-CD48-B1AC-C778EA97E3C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2021 Progress Software Corporation and/or its subsidiaries or affiliates. All rights reserved.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e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2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759D251-767E-8F46-A657-3E2188A26B6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2021 Progress Software Corporation and/or its subsidiaries or affiliates. All rights reserved.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" y="25400"/>
            <a:ext cx="1218882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4"/>
            <a:ext cx="12188825" cy="5075939"/>
          </a:xfrm>
          <a:prstGeom prst="rect">
            <a:avLst/>
          </a:prstGeom>
        </p:spPr>
      </p:pic>
      <p:sp>
        <p:nvSpPr>
          <p:cNvPr id="16" name="Triangle 7"/>
          <p:cNvSpPr/>
          <p:nvPr userDrawn="1"/>
        </p:nvSpPr>
        <p:spPr bwMode="auto">
          <a:xfrm>
            <a:off x="7784658" y="4381017"/>
            <a:ext cx="4404167" cy="2476983"/>
          </a:xfrm>
          <a:custGeom>
            <a:avLst/>
            <a:gdLst>
              <a:gd name="connsiteX0" fmla="*/ 0 w 3090440"/>
              <a:gd name="connsiteY0" fmla="*/ 2812648 h 2812648"/>
              <a:gd name="connsiteX1" fmla="*/ 1545220 w 3090440"/>
              <a:gd name="connsiteY1" fmla="*/ 0 h 2812648"/>
              <a:gd name="connsiteX2" fmla="*/ 3090440 w 3090440"/>
              <a:gd name="connsiteY2" fmla="*/ 2812648 h 2812648"/>
              <a:gd name="connsiteX3" fmla="*/ 0 w 3090440"/>
              <a:gd name="connsiteY3" fmla="*/ 2812648 h 2812648"/>
              <a:gd name="connsiteX0" fmla="*/ 0 w 3177251"/>
              <a:gd name="connsiteY0" fmla="*/ 2442258 h 2442258"/>
              <a:gd name="connsiteX1" fmla="*/ 3177251 w 3177251"/>
              <a:gd name="connsiteY1" fmla="*/ 0 h 2442258"/>
              <a:gd name="connsiteX2" fmla="*/ 3090440 w 3177251"/>
              <a:gd name="connsiteY2" fmla="*/ 2442258 h 2442258"/>
              <a:gd name="connsiteX3" fmla="*/ 0 w 3177251"/>
              <a:gd name="connsiteY3" fmla="*/ 2442258 h 2442258"/>
              <a:gd name="connsiteX0" fmla="*/ 0 w 3536066"/>
              <a:gd name="connsiteY0" fmla="*/ 2488557 h 2488557"/>
              <a:gd name="connsiteX1" fmla="*/ 3536066 w 3536066"/>
              <a:gd name="connsiteY1" fmla="*/ 0 h 2488557"/>
              <a:gd name="connsiteX2" fmla="*/ 3449255 w 3536066"/>
              <a:gd name="connsiteY2" fmla="*/ 2442258 h 2488557"/>
              <a:gd name="connsiteX3" fmla="*/ 0 w 3536066"/>
              <a:gd name="connsiteY3" fmla="*/ 2488557 h 2488557"/>
              <a:gd name="connsiteX0" fmla="*/ 0 w 4265271"/>
              <a:gd name="connsiteY0" fmla="*/ 2338086 h 2338086"/>
              <a:gd name="connsiteX1" fmla="*/ 4265271 w 4265271"/>
              <a:gd name="connsiteY1" fmla="*/ 0 h 2338086"/>
              <a:gd name="connsiteX2" fmla="*/ 3449255 w 4265271"/>
              <a:gd name="connsiteY2" fmla="*/ 2291787 h 2338086"/>
              <a:gd name="connsiteX3" fmla="*/ 0 w 4265271"/>
              <a:gd name="connsiteY3" fmla="*/ 2338086 h 2338086"/>
              <a:gd name="connsiteX0" fmla="*/ 0 w 4334719"/>
              <a:gd name="connsiteY0" fmla="*/ 2453833 h 2453833"/>
              <a:gd name="connsiteX1" fmla="*/ 4334719 w 4334719"/>
              <a:gd name="connsiteY1" fmla="*/ 0 h 2453833"/>
              <a:gd name="connsiteX2" fmla="*/ 3449255 w 4334719"/>
              <a:gd name="connsiteY2" fmla="*/ 2407534 h 2453833"/>
              <a:gd name="connsiteX3" fmla="*/ 0 w 4334719"/>
              <a:gd name="connsiteY3" fmla="*/ 2453833 h 2453833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282632 w 4334719"/>
              <a:gd name="connsiteY2" fmla="*/ 2465408 h 2465408"/>
              <a:gd name="connsiteX3" fmla="*/ 0 w 4334719"/>
              <a:gd name="connsiteY3" fmla="*/ 2453833 h 2465408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328930 w 4334719"/>
              <a:gd name="connsiteY2" fmla="*/ 2465408 h 2465408"/>
              <a:gd name="connsiteX3" fmla="*/ 0 w 4334719"/>
              <a:gd name="connsiteY3" fmla="*/ 2453833 h 2465408"/>
              <a:gd name="connsiteX0" fmla="*/ 0 w 4404167"/>
              <a:gd name="connsiteY0" fmla="*/ 2476983 h 2476983"/>
              <a:gd name="connsiteX1" fmla="*/ 4404167 w 4404167"/>
              <a:gd name="connsiteY1" fmla="*/ 0 h 2476983"/>
              <a:gd name="connsiteX2" fmla="*/ 4398378 w 4404167"/>
              <a:gd name="connsiteY2" fmla="*/ 2465408 h 2476983"/>
              <a:gd name="connsiteX3" fmla="*/ 0 w 4404167"/>
              <a:gd name="connsiteY3" fmla="*/ 2476983 h 24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4167" h="2476983">
                <a:moveTo>
                  <a:pt x="0" y="2476983"/>
                </a:moveTo>
                <a:lnTo>
                  <a:pt x="4404167" y="0"/>
                </a:lnTo>
                <a:cubicBezTo>
                  <a:pt x="4402237" y="821803"/>
                  <a:pt x="4400308" y="1643605"/>
                  <a:pt x="4398378" y="2465408"/>
                </a:cubicBezTo>
                <a:lnTo>
                  <a:pt x="0" y="2476983"/>
                </a:lnTo>
                <a:close/>
              </a:path>
            </a:pathLst>
          </a:custGeom>
          <a:gradFill flip="none" rotWithShape="1">
            <a:gsLst>
              <a:gs pos="43000">
                <a:srgbClr val="484D50">
                  <a:alpha val="21000"/>
                </a:srgbClr>
              </a:gs>
              <a:gs pos="0">
                <a:srgbClr val="484D50">
                  <a:alpha val="0"/>
                </a:srgbClr>
              </a:gs>
              <a:gs pos="66000">
                <a:srgbClr val="484D50">
                  <a:alpha val="3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3C3B217-9780-A542-9931-8F281F11FFD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2021 Progress Software Corporation and/or its subsidiaries or affiliates. All rights reserved.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800"/>
            </a:lvl1pPr>
            <a:lvl2pPr>
              <a:buClr>
                <a:srgbClr val="5CE500"/>
              </a:buClr>
              <a:defRPr sz="2400"/>
            </a:lvl2pPr>
            <a:lvl3pPr>
              <a:buClr>
                <a:srgbClr val="5CE500"/>
              </a:buClr>
              <a:defRPr sz="2000"/>
            </a:lvl3pPr>
            <a:lvl4pPr>
              <a:buClr>
                <a:srgbClr val="5CE500"/>
              </a:buClr>
              <a:defRPr sz="18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3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8" cy="51720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2100"/>
              </a:spcBef>
              <a:buClr>
                <a:srgbClr val="5CE500"/>
              </a:buClr>
              <a:buFontTx/>
              <a:buNone/>
              <a:defRPr sz="2400">
                <a:solidFill>
                  <a:schemeClr val="tx1"/>
                </a:solidFill>
              </a:defRPr>
            </a:lvl1pPr>
            <a:lvl2pPr marL="456926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2pPr>
            <a:lvl3pPr marL="913852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3pPr>
            <a:lvl4pPr marL="1370778" indent="0">
              <a:buClr>
                <a:srgbClr val="5CE500"/>
              </a:buClr>
              <a:buFontTx/>
              <a:buNone/>
              <a:defRPr sz="1800">
                <a:solidFill>
                  <a:srgbClr val="4B4E52"/>
                </a:solidFill>
              </a:defRPr>
            </a:lvl4pPr>
            <a:lvl5pPr>
              <a:buClr>
                <a:srgbClr val="5CE500"/>
              </a:buClr>
              <a:defRPr sz="14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bg-BG" sz="2798"/>
              <a:t>Щракнете, за да редактирате стиловете на текста в образеца</a:t>
            </a:r>
          </a:p>
          <a:p>
            <a:pPr lvl="1"/>
            <a:r>
              <a:rPr lang="bg-BG" sz="2798"/>
              <a:t>Второ ниво</a:t>
            </a:r>
          </a:p>
          <a:p>
            <a:pPr lvl="2"/>
            <a:r>
              <a:rPr lang="bg-BG" sz="2798"/>
              <a:t>Трето ниво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158" name="Rectangle 6"/>
          <p:cNvSpPr>
            <a:spLocks noChangeArrowheads="1"/>
          </p:cNvSpPr>
          <p:nvPr userDrawn="1"/>
        </p:nvSpPr>
        <p:spPr bwMode="auto">
          <a:xfrm>
            <a:off x="11909169" y="6613080"/>
            <a:ext cx="14106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32843" eaLnBrk="0" hangingPunct="0">
              <a:spcBef>
                <a:spcPct val="0"/>
              </a:spcBef>
              <a:buSzTx/>
              <a:defRPr/>
            </a:pPr>
            <a:fld id="{CE68E300-6CD8-4700-9D8F-1117408838C5}" type="slidenum">
              <a:rPr lang="en-US" sz="90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 algn="l" defTabSz="1032843" eaLnBrk="0" hangingPunct="0">
                <a:spcBef>
                  <a:spcPct val="0"/>
                </a:spcBef>
                <a:buSzTx/>
                <a:defRPr/>
              </a:pPr>
              <a:t>‹#›</a:t>
            </a:fld>
            <a:endParaRPr lang="en-US" sz="900" i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481007"/>
            <a:ext cx="10953750" cy="6153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 dirty="0">
              <a:solidFill>
                <a:srgbClr val="1B1D1F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52450" y="1207488"/>
            <a:ext cx="10953750" cy="503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 dirty="0">
              <a:solidFill>
                <a:srgbClr val="1B1D1F"/>
              </a:solidFill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9" i="0" kern="0" dirty="0">
              <a:solidFill>
                <a:srgbClr val="1B1D1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91311" y="6427879"/>
            <a:ext cx="1290369" cy="430122"/>
          </a:xfrm>
          <a:prstGeom prst="rect">
            <a:avLst/>
          </a:prstGeom>
        </p:spPr>
      </p:pic>
      <p:sp>
        <p:nvSpPr>
          <p:cNvPr id="18" name="Rectangle 5"/>
          <p:cNvSpPr>
            <a:spLocks noChangeArrowheads="1"/>
          </p:cNvSpPr>
          <p:nvPr userDrawn="1"/>
        </p:nvSpPr>
        <p:spPr bwMode="black">
          <a:xfrm>
            <a:off x="4246151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2021 Progress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200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1" r:id="rId2"/>
    <p:sldLayoutId id="2147483967" r:id="rId3"/>
    <p:sldLayoutId id="2147483954" r:id="rId4"/>
    <p:sldLayoutId id="2147483955" r:id="rId5"/>
    <p:sldLayoutId id="2147483956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61" r:id="rId20"/>
    <p:sldLayoutId id="2147483986" r:id="rId21"/>
    <p:sldLayoutId id="2147483987" r:id="rId22"/>
    <p:sldLayoutId id="2147483962" r:id="rId23"/>
    <p:sldLayoutId id="2147483988" r:id="rId24"/>
    <p:sldLayoutId id="2147483990" r:id="rId2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598" b="1" noProof="0" dirty="0" smtClean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5pPr>
      <a:lvl6pPr marL="4569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6pPr>
      <a:lvl7pPr marL="9138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7pPr>
      <a:lvl8pPr marL="13707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8pPr>
      <a:lvl9pPr marL="18277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9pPr>
    </p:titleStyle>
    <p:bodyStyle>
      <a:lvl1pPr marL="342694" indent="-342694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Wingdings" pitchFamily="2" charset="2"/>
        <a:buChar char="§"/>
        <a:defRPr lang="en-US" sz="24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504" indent="-285578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Char char="•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2314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Arial" charset="0"/>
        <a:buChar char="–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99240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SzPct val="95000"/>
        <a:buFont typeface="Courier New" pitchFamily="49" charset="0"/>
        <a:buChar char="o"/>
        <a:defRPr lang="en-US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6166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chemeClr val="accent2"/>
        </a:buClr>
        <a:buSzPct val="95000"/>
        <a:buFont typeface="Courier New" pitchFamily="49" charset="0"/>
        <a:buChar char="o"/>
        <a:defRPr lang="en-US" sz="1400" kern="1200" dirty="0" smtClean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3092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6pPr>
      <a:lvl7pPr marL="2970017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7pPr>
      <a:lvl8pPr marL="3426943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8pPr>
      <a:lvl9pPr marL="3883868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who.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progress.com/sitefinity-cms/editions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ess.com/documentation/sitefinity-cm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www.sitefinity.com/developer-network/support-center" TargetMode="External"/><Relationship Id="rId4" Type="http://schemas.openxmlformats.org/officeDocument/2006/relationships/hyperlink" Target="https://knowledgebase.progress.com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progress.com/documentation/sitefinity-cms/create-a-custom-asp.net-core-widget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21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2341069"/>
            <a:ext cx="5689600" cy="2175862"/>
          </a:xfrm>
        </p:spPr>
        <p:txBody>
          <a:bodyPr/>
          <a:lstStyle/>
          <a:p>
            <a:pPr algn="ctr"/>
            <a:r>
              <a:rPr lang="en-US" dirty="0"/>
              <a:t>Sitefinity Foundations Training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65347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555592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1 </a:t>
            </a:r>
            <a:br>
              <a:rPr lang="en-US" sz="44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Introduction to Sitefinity.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15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A39A7-86A1-4B1D-B16C-76FF60689EA2}"/>
              </a:ext>
            </a:extLst>
          </p:cNvPr>
          <p:cNvSpPr/>
          <p:nvPr/>
        </p:nvSpPr>
        <p:spPr>
          <a:xfrm>
            <a:off x="607285" y="1200154"/>
            <a:ext cx="110931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b="1" i="0" dirty="0"/>
              <a:t>Use the Sitefinity API to modify taxonomies and assign or unassign content items to/from given taxonomy</a:t>
            </a:r>
            <a:endParaRPr lang="en-US" b="1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E9AF2-9CA3-45D7-B35E-301C249D3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053" y="2525598"/>
            <a:ext cx="5179563" cy="34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693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Taxonomies</a:t>
            </a:r>
            <a:r>
              <a:rPr lang="en-US" b="1" dirty="0"/>
              <a:t> API allows:</a:t>
            </a:r>
          </a:p>
          <a:p>
            <a:r>
              <a:rPr lang="en-US" dirty="0"/>
              <a:t>CRUD operations.</a:t>
            </a:r>
          </a:p>
          <a:p>
            <a:r>
              <a:rPr lang="en-US" dirty="0"/>
              <a:t>Associate content item with taxon</a:t>
            </a:r>
          </a:p>
          <a:p>
            <a:r>
              <a:rPr lang="en-US" dirty="0"/>
              <a:t>Remove association of content item with taxon.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Картина 3">
            <a:extLst>
              <a:ext uri="{FF2B5EF4-FFF2-40B4-BE49-F238E27FC236}">
                <a16:creationId xmlns:a16="http://schemas.microsoft.com/office/drawing/2014/main" id="{71539B64-26A9-48F5-A1AD-4D3FA958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57" y="4952799"/>
            <a:ext cx="935904" cy="997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7D279C-5C54-48F6-91F2-406A35CA3F4B}"/>
              </a:ext>
            </a:extLst>
          </p:cNvPr>
          <p:cNvSpPr txBox="1"/>
          <p:nvPr/>
        </p:nvSpPr>
        <p:spPr bwMode="auto">
          <a:xfrm>
            <a:off x="2406967" y="4952799"/>
            <a:ext cx="8332610" cy="147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>
                <a:solidFill>
                  <a:schemeClr val="tx1">
                    <a:lumMod val="75000"/>
                  </a:schemeClr>
                </a:solidFill>
              </a:rPr>
              <a:t>Flat Taxonomies API and Hierarchical Taxonomies API have major differences. Always compare your code with the Sitefinity Taxonomies API documentation</a:t>
            </a:r>
            <a:endParaRPr lang="en-US" i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F58F20-E3B0-4A93-B04F-C3DB62CAC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82" y="3406469"/>
            <a:ext cx="10172700" cy="990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620459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3098837"/>
            <a:ext cx="5809119" cy="6603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Taxonomies API.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366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06479" y="1902803"/>
            <a:ext cx="7959068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 i="0" dirty="0"/>
              <a:t>Exercise: Display all ‘Tags’ Taxa in your ‘Hello World’ custom widget, comma separated. </a:t>
            </a:r>
            <a:br>
              <a:rPr lang="en-US" sz="3600" b="1" i="0" dirty="0"/>
            </a:br>
            <a:br>
              <a:rPr lang="en-US" sz="3600" b="1" i="0" dirty="0"/>
            </a:br>
            <a:r>
              <a:rPr lang="en-US" sz="2600" b="1" i="0" dirty="0"/>
              <a:t>Hint: Google ‘</a:t>
            </a:r>
            <a:r>
              <a:rPr lang="en-US" b="1" dirty="0"/>
              <a:t>Taxonomies API Sitefinity Documentation</a:t>
            </a:r>
            <a:r>
              <a:rPr lang="en-US" b="1" i="0" dirty="0"/>
              <a:t>’</a:t>
            </a:r>
            <a:endParaRPr lang="en-US" sz="2600" b="1" i="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u="sng" dirty="0"/>
              <a:t>Advanced</a:t>
            </a:r>
            <a:r>
              <a:rPr lang="en-US" sz="2600" b="1" i="0" dirty="0"/>
              <a:t>: </a:t>
            </a:r>
            <a:r>
              <a:rPr lang="en-US" b="1" i="0" dirty="0"/>
              <a:t>Display all Taxa from a custom Taxonomy.</a:t>
            </a:r>
            <a:endParaRPr lang="en-US" sz="2600" b="1" i="0" dirty="0"/>
          </a:p>
        </p:txBody>
      </p:sp>
    </p:spTree>
    <p:extLst>
      <p:ext uri="{BB962C8B-B14F-4D97-AF65-F5344CB8AC3E}">
        <p14:creationId xmlns:p14="http://schemas.microsoft.com/office/powerpoint/2010/main" val="147259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 API. Custom solutions.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8EB802-4D87-4565-80DF-FD0DBB68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231" y="1960245"/>
            <a:ext cx="7151553" cy="4409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1C8B0-0F79-492B-9894-0BF1CF2276C1}"/>
              </a:ext>
            </a:extLst>
          </p:cNvPr>
          <p:cNvSpPr txBox="1"/>
          <p:nvPr/>
        </p:nvSpPr>
        <p:spPr bwMode="auto">
          <a:xfrm>
            <a:off x="569146" y="1251284"/>
            <a:ext cx="10769413" cy="235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b="1" i="0" dirty="0"/>
              <a:t>Access data stored in Dynamic modules via the Sitefinity API.</a:t>
            </a:r>
          </a:p>
        </p:txBody>
      </p:sp>
    </p:spTree>
    <p:extLst>
      <p:ext uri="{BB962C8B-B14F-4D97-AF65-F5344CB8AC3E}">
        <p14:creationId xmlns:p14="http://schemas.microsoft.com/office/powerpoint/2010/main" val="35043573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 API. Custom solutions.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endParaRPr lang="en-US" sz="2800" b="1" dirty="0"/>
          </a:p>
          <a:p>
            <a:r>
              <a:rPr lang="en-US" dirty="0"/>
              <a:t>API can be used to take advantage of module’s data in custom Sitefinity widgets (</a:t>
            </a:r>
            <a:r>
              <a:rPr lang="en-US" i="1" dirty="0"/>
              <a:t>studied in Sitefinity Advanced Course</a:t>
            </a:r>
            <a:r>
              <a:rPr lang="en-US" dirty="0"/>
              <a:t>), custom code implementations, etc.</a:t>
            </a:r>
          </a:p>
          <a:p>
            <a:r>
              <a:rPr lang="en-US" dirty="0"/>
              <a:t>Very useful code samples are generated in the Sitefinity project upon creating a dynamic module.</a:t>
            </a:r>
          </a:p>
          <a:p>
            <a:endParaRPr 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A0B372-0720-4535-923F-63A4B74E8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20" y="4167875"/>
            <a:ext cx="2974312" cy="2201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0DFEE-428E-487F-9769-6DD3C0A82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579" y="4739839"/>
            <a:ext cx="7674539" cy="9180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D1387A-8FF1-4357-84FE-FAF068D06217}"/>
              </a:ext>
            </a:extLst>
          </p:cNvPr>
          <p:cNvSpPr/>
          <p:nvPr/>
        </p:nvSpPr>
        <p:spPr bwMode="auto">
          <a:xfrm>
            <a:off x="4172485" y="4739838"/>
            <a:ext cx="7503700" cy="918007"/>
          </a:xfrm>
          <a:prstGeom prst="rect">
            <a:avLst/>
          </a:prstGeom>
          <a:noFill/>
          <a:ln w="19050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7A8D8-2DF1-4549-90BC-E1B6B7A30BF9}"/>
              </a:ext>
            </a:extLst>
          </p:cNvPr>
          <p:cNvSpPr/>
          <p:nvPr/>
        </p:nvSpPr>
        <p:spPr bwMode="auto">
          <a:xfrm>
            <a:off x="823965" y="4167875"/>
            <a:ext cx="2974312" cy="2201763"/>
          </a:xfrm>
          <a:prstGeom prst="rect">
            <a:avLst/>
          </a:prstGeom>
          <a:noFill/>
          <a:ln w="19050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5686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Events. EventHub.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Powerful event system that lets you plug and execute custom logic on various stages of various events.</a:t>
            </a:r>
          </a:p>
          <a:p>
            <a:endParaRPr lang="en-US" dirty="0"/>
          </a:p>
          <a:p>
            <a:pPr marL="456926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BDDD9-3BFD-40E0-B5A6-6B7ADD182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910" y="2379359"/>
            <a:ext cx="6247003" cy="374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512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List of EventHub events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6753013" cy="3419971"/>
          </a:xfrm>
        </p:spPr>
        <p:txBody>
          <a:bodyPr/>
          <a:lstStyle/>
          <a:p>
            <a:r>
              <a:rPr lang="en-US" sz="2800" dirty="0" err="1"/>
              <a:t>IDataEvent</a:t>
            </a:r>
            <a:r>
              <a:rPr lang="en-US" sz="2800" dirty="0"/>
              <a:t> – all content;</a:t>
            </a:r>
          </a:p>
          <a:p>
            <a:r>
              <a:rPr lang="en-US" sz="2800" dirty="0"/>
              <a:t>Pages Events;</a:t>
            </a:r>
          </a:p>
          <a:p>
            <a:r>
              <a:rPr lang="en-US" sz="2800" dirty="0"/>
              <a:t>Forms events;</a:t>
            </a:r>
          </a:p>
          <a:p>
            <a:r>
              <a:rPr lang="en-US" sz="2800" dirty="0"/>
              <a:t>Dynamic modules events;</a:t>
            </a:r>
          </a:p>
          <a:p>
            <a:r>
              <a:rPr lang="en-US" sz="2800" dirty="0"/>
              <a:t>User Events;</a:t>
            </a:r>
          </a:p>
          <a:p>
            <a:r>
              <a:rPr lang="en-US" sz="2800" dirty="0"/>
              <a:t>and many more…</a:t>
            </a:r>
          </a:p>
          <a:p>
            <a:pPr marL="0" indent="0">
              <a:buNone/>
            </a:pPr>
            <a:endParaRPr lang="en-US" sz="2800" dirty="0"/>
          </a:p>
          <a:p>
            <a:pPr lvl="1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C0088-56F4-41FC-AE05-505AEB710289}"/>
              </a:ext>
            </a:extLst>
          </p:cNvPr>
          <p:cNvSpPr txBox="1"/>
          <p:nvPr/>
        </p:nvSpPr>
        <p:spPr bwMode="auto">
          <a:xfrm>
            <a:off x="6228080" y="636963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9" name="Picture 32">
            <a:extLst>
              <a:ext uri="{FF2B5EF4-FFF2-40B4-BE49-F238E27FC236}">
                <a16:creationId xmlns:a16="http://schemas.microsoft.com/office/drawing/2014/main" id="{4FD34E33-BD32-46EE-9295-E8D4D88A2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90" y="5265061"/>
            <a:ext cx="722230" cy="7688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38237-616B-4C51-9165-83F9266727F6}"/>
              </a:ext>
            </a:extLst>
          </p:cNvPr>
          <p:cNvSpPr txBox="1"/>
          <p:nvPr/>
        </p:nvSpPr>
        <p:spPr bwMode="auto">
          <a:xfrm>
            <a:off x="1585813" y="4995553"/>
            <a:ext cx="5672170" cy="1307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Events are well described in the EventHub Sitefinity documentation, incl. code snippets and examples.</a:t>
            </a:r>
          </a:p>
          <a:p>
            <a:pPr algn="l">
              <a:buSzTx/>
            </a:pPr>
            <a:endParaRPr lang="en-US" i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ED34A-EC9D-44D2-B9F3-2ED85B095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671" y="488362"/>
            <a:ext cx="3710339" cy="58150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230626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EventHub subscribe and unsubscribe.</a:t>
            </a:r>
            <a:endParaRPr lang="en-US" sz="1000" dirty="0">
              <a:highlight>
                <a:srgbClr val="FFFF00"/>
              </a:highlight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301AAD-C9F9-49FE-B829-E88EFABBD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Subscribe to Dynamic Content creation, so we can execute our custom logic when new Dynamic content item is created.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A9D99E-D040-44CF-8FFD-3C0F6917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07" y="2524125"/>
            <a:ext cx="9677400" cy="904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7E9BEA-7DC2-445B-94F5-79E744C76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36" y="4272993"/>
            <a:ext cx="7872312" cy="15078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F7CA92-76A3-4AA5-9022-C3558DB64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74" y="3664638"/>
            <a:ext cx="2737788" cy="27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69C4C2-CE7C-4E5F-AC67-B9F2FBD95427}"/>
              </a:ext>
            </a:extLst>
          </p:cNvPr>
          <p:cNvSpPr/>
          <p:nvPr/>
        </p:nvSpPr>
        <p:spPr bwMode="auto">
          <a:xfrm>
            <a:off x="818147" y="5665663"/>
            <a:ext cx="1260910" cy="548640"/>
          </a:xfrm>
          <a:prstGeom prst="round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7E781E-59D7-46C3-B80B-551DF2606F78}"/>
              </a:ext>
            </a:extLst>
          </p:cNvPr>
          <p:cNvSpPr/>
          <p:nvPr/>
        </p:nvSpPr>
        <p:spPr bwMode="auto">
          <a:xfrm>
            <a:off x="4369868" y="4641361"/>
            <a:ext cx="4379495" cy="1139529"/>
          </a:xfrm>
          <a:prstGeom prst="round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C8C6BA-A45B-43EF-ADCB-80C10F410EDE}"/>
              </a:ext>
            </a:extLst>
          </p:cNvPr>
          <p:cNvGrpSpPr/>
          <p:nvPr/>
        </p:nvGrpSpPr>
        <p:grpSpPr>
          <a:xfrm>
            <a:off x="2079057" y="4360244"/>
            <a:ext cx="3368842" cy="1579739"/>
            <a:chOff x="2079057" y="4360244"/>
            <a:chExt cx="3368842" cy="1579739"/>
          </a:xfrm>
        </p:grpSpPr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8196DF54-F82F-439B-9699-13CA612455EF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2079057" y="4360244"/>
              <a:ext cx="3368842" cy="1579739"/>
            </a:xfrm>
            <a:prstGeom prst="bentConnector3">
              <a:avLst/>
            </a:prstGeom>
            <a:solidFill>
              <a:schemeClr val="accent1"/>
            </a:solidFill>
            <a:ln w="28575" cap="flat" cmpd="sng" algn="ctr">
              <a:solidFill>
                <a:srgbClr val="55D4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73B798-4660-440D-909A-87A96AD55B30}"/>
                </a:ext>
              </a:extLst>
            </p:cNvPr>
            <p:cNvCxnSpPr/>
            <p:nvPr/>
          </p:nvCxnSpPr>
          <p:spPr bwMode="auto">
            <a:xfrm>
              <a:off x="5447899" y="4360244"/>
              <a:ext cx="0" cy="28111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55D400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7052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5" y="1872352"/>
            <a:ext cx="7676689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9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Working with Configurations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55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Sitefinity?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Fully-featured enterprise ASP.NET CMS</a:t>
            </a:r>
            <a:r>
              <a:rPr lang="bg-BG" dirty="0"/>
              <a:t>.</a:t>
            </a:r>
            <a:br>
              <a:rPr lang="bg-BG" dirty="0"/>
            </a:br>
            <a:r>
              <a:rPr lang="en-US" dirty="0"/>
              <a:t>Started as a project by Telerik (Progress Software company) back in 2005, to grow to over 11,000 production deployments</a:t>
            </a:r>
          </a:p>
          <a:p>
            <a:pPr marL="0" indent="0">
              <a:buNone/>
            </a:pPr>
            <a:endParaRPr lang="en-US" sz="3598" b="1" kern="0" dirty="0">
              <a:solidFill>
                <a:srgbClr val="373A3E"/>
              </a:solidFill>
              <a:ea typeface="+mj-ea"/>
            </a:endParaRPr>
          </a:p>
          <a:p>
            <a:pPr marL="0" indent="0">
              <a:buNone/>
            </a:pPr>
            <a:r>
              <a:rPr lang="en-US" sz="3598" b="1" kern="0" dirty="0">
                <a:solidFill>
                  <a:srgbClr val="373A3E"/>
                </a:solidFill>
                <a:ea typeface="+mj-ea"/>
              </a:rPr>
              <a:t>Sitefinity Licensing</a:t>
            </a:r>
          </a:p>
          <a:p>
            <a:pPr>
              <a:lnSpc>
                <a:spcPct val="100000"/>
              </a:lnSpc>
            </a:pPr>
            <a:r>
              <a:rPr lang="en-US" dirty="0"/>
              <a:t>Sitefinity CMS is licensed per production domain name such as </a:t>
            </a:r>
            <a:r>
              <a:rPr lang="en-US" dirty="0">
                <a:hlinkClick r:id="rId3" action="ppaction://hlinkfile"/>
              </a:rPr>
              <a:t>who.int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Sitefinity Editions</a:t>
            </a:r>
            <a:br>
              <a:rPr lang="en-US" dirty="0"/>
            </a:br>
            <a:r>
              <a:rPr lang="en-US" dirty="0">
                <a:hlinkClick r:id="rId4"/>
              </a:rPr>
              <a:t>https://www.progress.com/sitefinity-cms/editions</a:t>
            </a:r>
            <a:endParaRPr lang="en-US" dirty="0">
              <a:solidFill>
                <a:srgbClr val="92D050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What is my license edition?</a:t>
            </a:r>
            <a:br>
              <a:rPr lang="en-US" dirty="0"/>
            </a:br>
            <a:r>
              <a:rPr lang="en-US" b="1" i="1" dirty="0"/>
              <a:t>&lt;meta name="Generator" content="Sitefinity 14.1.7400.0 </a:t>
            </a:r>
            <a:r>
              <a:rPr lang="en-US" b="1" i="1" dirty="0">
                <a:solidFill>
                  <a:srgbClr val="FF0000"/>
                </a:solidFill>
              </a:rPr>
              <a:t>PU</a:t>
            </a:r>
            <a:r>
              <a:rPr lang="en-US" b="1" i="1" dirty="0"/>
              <a:t>" /&gt;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932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</a:t>
            </a:r>
            <a:r>
              <a:rPr lang="en-US" sz="3600" dirty="0"/>
              <a:t>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8409094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FDAFE0-77D2-4FA7-B24A-53B036E1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917" y="2703871"/>
            <a:ext cx="6076950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38CC81-A98C-4B45-8288-7801529870D2}"/>
              </a:ext>
            </a:extLst>
          </p:cNvPr>
          <p:cNvSpPr txBox="1">
            <a:spLocks/>
          </p:cNvSpPr>
          <p:nvPr/>
        </p:nvSpPr>
        <p:spPr>
          <a:xfrm>
            <a:off x="541866" y="1352554"/>
            <a:ext cx="11060199" cy="47041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Font typeface="Wingdings" pitchFamily="2" charset="2"/>
              <a:buNone/>
            </a:pPr>
            <a:endParaRPr lang="en-US" i="0" dirty="0"/>
          </a:p>
          <a:p>
            <a:pPr>
              <a:buSzTx/>
            </a:pPr>
            <a:r>
              <a:rPr lang="en-US" sz="2800" i="0" dirty="0"/>
              <a:t>Modify settings entirely through the Sitefinity CMS backend UI</a:t>
            </a:r>
          </a:p>
        </p:txBody>
      </p:sp>
    </p:spTree>
    <p:extLst>
      <p:ext uri="{BB962C8B-B14F-4D97-AF65-F5344CB8AC3E}">
        <p14:creationId xmlns:p14="http://schemas.microsoft.com/office/powerpoint/2010/main" val="34096160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</a:t>
            </a:r>
            <a:r>
              <a:rPr lang="en-US" sz="3600" dirty="0"/>
              <a:t>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674796"/>
            <a:ext cx="11582401" cy="4697433"/>
          </a:xfrm>
        </p:spPr>
        <p:txBody>
          <a:bodyPr/>
          <a:lstStyle/>
          <a:p>
            <a:r>
              <a:rPr lang="en-US" sz="2800" i="1" dirty="0" err="1">
                <a:solidFill>
                  <a:schemeClr val="accent1"/>
                </a:solidFill>
              </a:rPr>
              <a:t>Web.config</a:t>
            </a:r>
            <a:endParaRPr lang="en-US" sz="2800" i="1" dirty="0">
              <a:solidFill>
                <a:schemeClr val="accent1"/>
              </a:solidFill>
            </a:endParaRPr>
          </a:p>
          <a:p>
            <a:pPr lvl="1"/>
            <a:r>
              <a:rPr lang="en-US" sz="2400" dirty="0"/>
              <a:t> The </a:t>
            </a:r>
            <a:r>
              <a:rPr lang="en-US" sz="2400" dirty="0" err="1"/>
              <a:t>web.config</a:t>
            </a:r>
            <a:r>
              <a:rPr lang="en-US" sz="2400" dirty="0"/>
              <a:t> file includes only standard ASP.NET configurations</a:t>
            </a:r>
            <a:r>
              <a:rPr lang="en-US" dirty="0"/>
              <a:t>.</a:t>
            </a:r>
            <a:r>
              <a:rPr lang="en-US" sz="2800" i="1" dirty="0"/>
              <a:t> </a:t>
            </a:r>
          </a:p>
          <a:p>
            <a:r>
              <a:rPr lang="en-US" sz="2800" i="1" dirty="0">
                <a:solidFill>
                  <a:schemeClr val="accent1"/>
                </a:solidFill>
              </a:rPr>
              <a:t>~/</a:t>
            </a:r>
            <a:r>
              <a:rPr lang="en-US" sz="2800" i="1" dirty="0" err="1">
                <a:solidFill>
                  <a:schemeClr val="accent1"/>
                </a:solidFill>
              </a:rPr>
              <a:t>App_Data</a:t>
            </a:r>
            <a:r>
              <a:rPr lang="en-US" sz="2800" i="1" dirty="0">
                <a:solidFill>
                  <a:schemeClr val="accent1"/>
                </a:solidFill>
              </a:rPr>
              <a:t>/Sitefinity/Configurations</a:t>
            </a:r>
          </a:p>
          <a:p>
            <a:pPr lvl="1"/>
            <a:r>
              <a:rPr lang="en-US" sz="2400" dirty="0"/>
              <a:t>Sitefinity-specific settings are put into separate configuration files in the </a:t>
            </a:r>
            <a:r>
              <a:rPr lang="en-US" sz="2400" dirty="0" err="1"/>
              <a:t>App_Data</a:t>
            </a:r>
            <a:r>
              <a:rPr lang="en-US" sz="2400" dirty="0"/>
              <a:t>/Sitefinity/Configurations folder.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Database </a:t>
            </a:r>
          </a:p>
          <a:p>
            <a:pPr lvl="1"/>
            <a:r>
              <a:rPr lang="en-US" sz="2400" dirty="0"/>
              <a:t>Sitefinity-specific settings might be stored in the database, depending on the user preferred setup. </a:t>
            </a:r>
          </a:p>
        </p:txBody>
      </p:sp>
    </p:spTree>
    <p:extLst>
      <p:ext uri="{BB962C8B-B14F-4D97-AF65-F5344CB8AC3E}">
        <p14:creationId xmlns:p14="http://schemas.microsoft.com/office/powerpoint/2010/main" val="23878387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6170245" cy="13573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Configurations UI. Backend walkthrough.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906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Configurations in Visual Studio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8246533" cy="5172075"/>
          </a:xfrm>
        </p:spPr>
        <p:txBody>
          <a:bodyPr/>
          <a:lstStyle/>
          <a:p>
            <a:r>
              <a:rPr lang="en-US" sz="2800" dirty="0"/>
              <a:t>Configurations </a:t>
            </a:r>
          </a:p>
          <a:p>
            <a:pPr lvl="1"/>
            <a:r>
              <a:rPr lang="en-US" sz="2400" dirty="0" err="1"/>
              <a:t>AppData</a:t>
            </a:r>
            <a:r>
              <a:rPr lang="en-US" sz="2400" dirty="0"/>
              <a:t> &gt; Sitefinity &gt; Configurations</a:t>
            </a:r>
          </a:p>
          <a:p>
            <a:pPr lvl="1"/>
            <a:r>
              <a:rPr lang="en-US" sz="2400" dirty="0" err="1"/>
              <a:t>Data.Config</a:t>
            </a:r>
            <a:r>
              <a:rPr lang="en-US" sz="2400" dirty="0"/>
              <a:t> file – contains the DB connection string</a:t>
            </a:r>
          </a:p>
          <a:p>
            <a:pPr lvl="1"/>
            <a:endParaRPr lang="en-US" sz="2400" dirty="0"/>
          </a:p>
          <a:p>
            <a:pPr marL="456926" lvl="1" indent="0">
              <a:buNone/>
            </a:pPr>
            <a:endParaRPr lang="bg-BG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BEA7F-EAF2-4ACA-8A4A-0CBDD1011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40" y="1230074"/>
            <a:ext cx="3579281" cy="4502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D82DDD-D0EB-4783-8DC4-C51C35B45971}"/>
              </a:ext>
            </a:extLst>
          </p:cNvPr>
          <p:cNvSpPr/>
          <p:nvPr/>
        </p:nvSpPr>
        <p:spPr bwMode="auto">
          <a:xfrm>
            <a:off x="9211377" y="3262964"/>
            <a:ext cx="2704699" cy="2469742"/>
          </a:xfrm>
          <a:prstGeom prst="round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D95A0-1498-4119-94D3-8D36E54E9816}"/>
              </a:ext>
            </a:extLst>
          </p:cNvPr>
          <p:cNvSpPr txBox="1"/>
          <p:nvPr/>
        </p:nvSpPr>
        <p:spPr bwMode="auto">
          <a:xfrm>
            <a:off x="2156059" y="5348293"/>
            <a:ext cx="4572000" cy="696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13" name="Картина 3">
            <a:extLst>
              <a:ext uri="{FF2B5EF4-FFF2-40B4-BE49-F238E27FC236}">
                <a16:creationId xmlns:a16="http://schemas.microsoft.com/office/drawing/2014/main" id="{B3AD9933-CF03-4E90-866D-F5B41AA86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91" y="4944664"/>
            <a:ext cx="935904" cy="9974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469019-102F-4FE3-9CA8-844F3AED944B}"/>
              </a:ext>
            </a:extLst>
          </p:cNvPr>
          <p:cNvSpPr txBox="1"/>
          <p:nvPr/>
        </p:nvSpPr>
        <p:spPr bwMode="auto">
          <a:xfrm>
            <a:off x="1883804" y="4964720"/>
            <a:ext cx="5640371" cy="863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Configuration files should be included and kept in Source Control</a:t>
            </a:r>
            <a:endParaRPr lang="en-US" i="0" dirty="0"/>
          </a:p>
        </p:txBody>
      </p:sp>
      <p:pic>
        <p:nvPicPr>
          <p:cNvPr id="15" name="Картина 3">
            <a:extLst>
              <a:ext uri="{FF2B5EF4-FFF2-40B4-BE49-F238E27FC236}">
                <a16:creationId xmlns:a16="http://schemas.microsoft.com/office/drawing/2014/main" id="{27824B5B-F719-484E-878D-49ABBC771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91" y="3481390"/>
            <a:ext cx="935904" cy="9974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F0694F-1FB5-474E-AFF1-C2597366481A}"/>
              </a:ext>
            </a:extLst>
          </p:cNvPr>
          <p:cNvSpPr txBox="1"/>
          <p:nvPr/>
        </p:nvSpPr>
        <p:spPr bwMode="auto">
          <a:xfrm>
            <a:off x="1883804" y="3395370"/>
            <a:ext cx="6452991" cy="116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Before making local database changes, always check the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DataConfig.config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to make sure you are on the correct Database!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61453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6170245" cy="13573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Configurations in Visual Studio.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635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</a:rPr>
              <a:t>Bonus</a:t>
            </a:r>
            <a:r>
              <a:rPr lang="en-US" dirty="0"/>
              <a:t>: How to perform System Restart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578543"/>
            <a:ext cx="10727712" cy="4793686"/>
          </a:xfrm>
        </p:spPr>
        <p:txBody>
          <a:bodyPr/>
          <a:lstStyle/>
          <a:p>
            <a:r>
              <a:rPr lang="en-US" sz="2800" dirty="0"/>
              <a:t>Full Restart</a:t>
            </a:r>
          </a:p>
          <a:p>
            <a:pPr lvl="1"/>
            <a:r>
              <a:rPr lang="en-US" dirty="0"/>
              <a:t>Activate/Deactivate Multisite module</a:t>
            </a:r>
          </a:p>
          <a:p>
            <a:pPr lvl="1"/>
            <a:r>
              <a:rPr lang="en-US" dirty="0"/>
              <a:t>Settings » User Authentication » Save changes</a:t>
            </a:r>
          </a:p>
          <a:p>
            <a:pPr lvl="1"/>
            <a:endParaRPr lang="en-US" dirty="0"/>
          </a:p>
          <a:p>
            <a:r>
              <a:rPr lang="en-US" sz="2800" dirty="0"/>
              <a:t>Soft Restart</a:t>
            </a:r>
          </a:p>
          <a:p>
            <a:pPr lvl="1"/>
            <a:r>
              <a:rPr lang="en-US" dirty="0"/>
              <a:t>Activate, deactivate, install, or uninstall a module (different than the Multisite module.)</a:t>
            </a:r>
          </a:p>
          <a:p>
            <a:pPr lvl="1"/>
            <a:r>
              <a:rPr lang="en-US" dirty="0"/>
              <a:t>Administration » Version &amp; Licensing and update the license or activate a new one.</a:t>
            </a:r>
          </a:p>
          <a:p>
            <a:pPr lvl="1"/>
            <a:r>
              <a:rPr lang="en-US" dirty="0"/>
              <a:t>Administration » Settings » Languages and add or remove a language.</a:t>
            </a:r>
          </a:p>
          <a:p>
            <a:pPr lvl="1"/>
            <a:r>
              <a:rPr lang="en-US" dirty="0"/>
              <a:t>Administration » Settings » Responsive design and add, activate, deactivate, or update settings.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D95A0-1498-4119-94D3-8D36E54E9816}"/>
              </a:ext>
            </a:extLst>
          </p:cNvPr>
          <p:cNvSpPr txBox="1"/>
          <p:nvPr/>
        </p:nvSpPr>
        <p:spPr bwMode="auto">
          <a:xfrm>
            <a:off x="2156059" y="5348293"/>
            <a:ext cx="4572000" cy="696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82448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5" y="1872352"/>
            <a:ext cx="7676689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10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Administration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94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8409094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800" dirty="0"/>
              <a:t>Sitefinity CMS users are users who can conduct content management and/or administrative tasks within a given website project. </a:t>
            </a:r>
          </a:p>
          <a:p>
            <a:endParaRPr lang="en-US" sz="2800" dirty="0"/>
          </a:p>
          <a:p>
            <a:r>
              <a:rPr lang="en-US" sz="2800" dirty="0"/>
              <a:t>Only a user who is granted the </a:t>
            </a:r>
            <a:r>
              <a:rPr lang="en-US" sz="2800" b="1" i="1" dirty="0"/>
              <a:t>Manage Users</a:t>
            </a:r>
            <a:r>
              <a:rPr lang="en-US" sz="2800" dirty="0"/>
              <a:t> permission can manage users.</a:t>
            </a:r>
          </a:p>
          <a:p>
            <a:endParaRPr lang="en-US" sz="2800" i="1" dirty="0"/>
          </a:p>
          <a:p>
            <a:r>
              <a:rPr lang="en-US" sz="2800" dirty="0"/>
              <a:t>CRUD operations with users – similar to any other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55C73-B59B-416F-8467-2FC75344C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0"/>
          <a:stretch/>
        </p:blipFill>
        <p:spPr>
          <a:xfrm>
            <a:off x="8900160" y="623721"/>
            <a:ext cx="2730850" cy="5745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48766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116735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800" dirty="0"/>
              <a:t>A role is a group of users associated with a set of user privileges.</a:t>
            </a:r>
          </a:p>
          <a:p>
            <a:r>
              <a:rPr lang="en-US" sz="2800" dirty="0"/>
              <a:t>Sitefinity has built-in roles created by default, which have certain permissions assigned to them. (Administrators, Editors, etc.)</a:t>
            </a:r>
            <a:endParaRPr lang="en-US" sz="2800" i="1" dirty="0"/>
          </a:p>
          <a:p>
            <a:r>
              <a:rPr lang="en-US" sz="2800" dirty="0"/>
              <a:t>Custom Roles with different permissions can be created</a:t>
            </a:r>
          </a:p>
        </p:txBody>
      </p:sp>
      <p:pic>
        <p:nvPicPr>
          <p:cNvPr id="6" name="Картина 3">
            <a:extLst>
              <a:ext uri="{FF2B5EF4-FFF2-40B4-BE49-F238E27FC236}">
                <a16:creationId xmlns:a16="http://schemas.microsoft.com/office/drawing/2014/main" id="{5021A12F-18EF-4E98-B622-913576162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65" y="5013755"/>
            <a:ext cx="935904" cy="997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D1AEA4-2F9C-4844-AA13-6B143244D5D5}"/>
              </a:ext>
            </a:extLst>
          </p:cNvPr>
          <p:cNvSpPr txBox="1"/>
          <p:nvPr/>
        </p:nvSpPr>
        <p:spPr bwMode="auto">
          <a:xfrm>
            <a:off x="2550160" y="5083806"/>
            <a:ext cx="8107680" cy="114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You can delete the built-in roles, if you aren’t going to use them. However, you cannot delete the Administrator role.</a:t>
            </a:r>
          </a:p>
          <a:p>
            <a:pPr algn="l"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8229364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540000"/>
            <a:ext cx="5809119" cy="2141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Users &amp; Roles walkthrough.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0270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Sitefinity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</p:spPr>
        <p:txBody>
          <a:bodyPr/>
          <a:lstStyle/>
          <a:p>
            <a:pPr marL="0" indent="0">
              <a:buClr>
                <a:srgbClr val="54D400"/>
              </a:buClr>
              <a:buNone/>
            </a:pPr>
            <a:r>
              <a:rPr lang="en-US" b="1" dirty="0"/>
              <a:t>Sitefinity Documentation:</a:t>
            </a:r>
            <a:br>
              <a:rPr lang="en-US" dirty="0"/>
            </a:br>
            <a:r>
              <a:rPr lang="en-US" sz="2000" dirty="0"/>
              <a:t>The cornerstone of Sitefinity technical information, from content editing to advanced development:</a:t>
            </a:r>
          </a:p>
          <a:p>
            <a:pPr marL="0" indent="0">
              <a:buClr>
                <a:srgbClr val="54D400"/>
              </a:buClr>
              <a:buNone/>
            </a:pPr>
            <a:r>
              <a:rPr lang="en-US" sz="1800" dirty="0">
                <a:hlinkClick r:id="rId3"/>
              </a:rPr>
              <a:t>https://www.progress.com/documentation/sitefinity-cms/</a:t>
            </a:r>
            <a:br>
              <a:rPr lang="en-US" sz="1800" dirty="0"/>
            </a:br>
            <a:br>
              <a:rPr lang="en-US" u="sng" dirty="0"/>
            </a:br>
            <a:r>
              <a:rPr lang="en-US" b="1" dirty="0"/>
              <a:t>Progress Knowledge base:</a:t>
            </a:r>
            <a:br>
              <a:rPr lang="en-US" dirty="0"/>
            </a:br>
            <a:r>
              <a:rPr lang="en-US" sz="2000" dirty="0"/>
              <a:t>For the rarest cases, not listed in the documentation.</a:t>
            </a:r>
          </a:p>
          <a:p>
            <a:pPr marL="0" indent="0">
              <a:buClr>
                <a:srgbClr val="54D400"/>
              </a:buClr>
              <a:buNone/>
            </a:pPr>
            <a:r>
              <a:rPr lang="en-US" sz="1800" dirty="0">
                <a:hlinkClick r:id="rId4"/>
              </a:rPr>
              <a:t>https://knowledgebase.progress.com/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b="1" dirty="0"/>
              <a:t>Sitefinity Support Center</a:t>
            </a:r>
            <a:br>
              <a:rPr lang="en-US" sz="1800" dirty="0"/>
            </a:br>
            <a:r>
              <a:rPr lang="en-US" sz="1800" u="sng" dirty="0">
                <a:hlinkClick r:id="rId5"/>
              </a:rPr>
              <a:t>http://www.sitefinity.com/developer-network/support-center</a:t>
            </a:r>
            <a:endParaRPr lang="en-US" sz="1800" u="sng" dirty="0"/>
          </a:p>
          <a:p>
            <a:pPr marL="0" indent="0">
              <a:buClr>
                <a:srgbClr val="54D400"/>
              </a:buClr>
              <a:buNone/>
            </a:pPr>
            <a:endParaRPr lang="bg-BG" sz="1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1380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116735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Permissions are special rules associated with items.</a:t>
            </a:r>
          </a:p>
          <a:p>
            <a:r>
              <a:rPr lang="en-US" dirty="0"/>
              <a:t>They determine whether a user can execute an action with an item.</a:t>
            </a:r>
          </a:p>
          <a:p>
            <a:r>
              <a:rPr lang="en-US" dirty="0"/>
              <a:t>Each action can be granted (allowed) or denied to a specific user or role. </a:t>
            </a:r>
            <a:endParaRPr lang="en-US" sz="2800" dirty="0"/>
          </a:p>
        </p:txBody>
      </p:sp>
      <p:pic>
        <p:nvPicPr>
          <p:cNvPr id="6" name="Картина 3">
            <a:extLst>
              <a:ext uri="{FF2B5EF4-FFF2-40B4-BE49-F238E27FC236}">
                <a16:creationId xmlns:a16="http://schemas.microsoft.com/office/drawing/2014/main" id="{5021A12F-18EF-4E98-B622-913576162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65" y="5013755"/>
            <a:ext cx="935904" cy="997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D1AEA4-2F9C-4844-AA13-6B143244D5D5}"/>
              </a:ext>
            </a:extLst>
          </p:cNvPr>
          <p:cNvSpPr txBox="1"/>
          <p:nvPr/>
        </p:nvSpPr>
        <p:spPr bwMode="auto">
          <a:xfrm>
            <a:off x="2550160" y="5083806"/>
            <a:ext cx="8107680" cy="114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You can delete the built-in roles, if you aren’t going to use them. However, you cannot delete the Administrator role.</a:t>
            </a:r>
          </a:p>
          <a:p>
            <a:pPr algn="l"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4986598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Individual (granular)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116735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Sitefinity allows to change the permissions for a </a:t>
            </a:r>
            <a:r>
              <a:rPr lang="en-US" dirty="0" err="1"/>
              <a:t>simgle</a:t>
            </a:r>
            <a:r>
              <a:rPr lang="en-US" dirty="0"/>
              <a:t> item or page</a:t>
            </a:r>
          </a:p>
          <a:p>
            <a:pPr lvl="1"/>
            <a:r>
              <a:rPr lang="en-US" dirty="0"/>
              <a:t>For example, open the </a:t>
            </a:r>
            <a:r>
              <a:rPr lang="en-US" i="1" dirty="0"/>
              <a:t>News</a:t>
            </a:r>
            <a:r>
              <a:rPr lang="en-US" dirty="0"/>
              <a:t> page</a:t>
            </a:r>
          </a:p>
          <a:p>
            <a:pPr lvl="1"/>
            <a:r>
              <a:rPr lang="en-US" dirty="0"/>
              <a:t>Click the </a:t>
            </a:r>
            <a:r>
              <a:rPr lang="en-US" i="1" dirty="0"/>
              <a:t>Actions </a:t>
            </a:r>
            <a:r>
              <a:rPr lang="en-US" dirty="0"/>
              <a:t>link of the article, whose permission you want to change</a:t>
            </a:r>
          </a:p>
          <a:p>
            <a:pPr lvl="1"/>
            <a:r>
              <a:rPr lang="en-US" dirty="0"/>
              <a:t>Click </a:t>
            </a:r>
            <a:r>
              <a:rPr lang="en-US" i="1" dirty="0"/>
              <a:t>Set</a:t>
            </a:r>
            <a:r>
              <a:rPr lang="en-US" dirty="0"/>
              <a:t> </a:t>
            </a:r>
            <a:r>
              <a:rPr lang="en-US" i="1" dirty="0"/>
              <a:t>Permissions</a:t>
            </a:r>
            <a:r>
              <a:rPr lang="en-US" dirty="0"/>
              <a:t> &gt; Break Inheritance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1AEA4-2F9C-4844-AA13-6B143244D5D5}"/>
              </a:ext>
            </a:extLst>
          </p:cNvPr>
          <p:cNvSpPr txBox="1"/>
          <p:nvPr/>
        </p:nvSpPr>
        <p:spPr bwMode="auto">
          <a:xfrm>
            <a:off x="2294169" y="4938453"/>
            <a:ext cx="8956042" cy="114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51458-5444-4833-8716-9B41F178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82" y="3495040"/>
            <a:ext cx="6743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124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Permissions walkthrough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631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883" y="3260886"/>
            <a:ext cx="6555592" cy="1200329"/>
          </a:xfrm>
        </p:spPr>
        <p:txBody>
          <a:bodyPr>
            <a:normAutofit/>
          </a:bodyPr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2373166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73200" y="2683932"/>
            <a:ext cx="8839200" cy="1490135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chemeClr val="accent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9269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73A3E"/>
                </a:solidFill>
              </a:rPr>
              <a:t>Sitefinity Vocabulary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Front-end</a:t>
            </a:r>
            <a:br>
              <a:rPr lang="en-US" dirty="0"/>
            </a:br>
            <a:r>
              <a:rPr lang="en-US" dirty="0"/>
              <a:t>Refers to the live published site that the end user will see. Everyone can see the front-end.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Back-end</a:t>
            </a:r>
            <a:br>
              <a:rPr lang="en-US" dirty="0"/>
            </a:br>
            <a:r>
              <a:rPr lang="en-US" dirty="0"/>
              <a:t>Refers to the administration portion that is used to create sites in Sitefinity. The back-end is hidden from unauthenticated users.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marL="456926" lvl="1" indent="0">
              <a:buNone/>
            </a:pPr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3088340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1738417"/>
            <a:ext cx="5514944" cy="2133600"/>
          </a:xfrm>
        </p:spPr>
        <p:txBody>
          <a:bodyPr>
            <a:noAutofit/>
          </a:bodyPr>
          <a:lstStyle/>
          <a:p>
            <a:endParaRPr lang="en-US" b="1" dirty="0"/>
          </a:p>
          <a:p>
            <a:pPr marL="0" indent="0">
              <a:buNone/>
            </a:pPr>
            <a:r>
              <a:rPr lang="en-US" sz="3600" b="1" dirty="0"/>
              <a:t>Sitefinity Project Manager. </a:t>
            </a:r>
          </a:p>
          <a:p>
            <a:pPr marL="0" indent="0">
              <a:buNone/>
            </a:pPr>
            <a:r>
              <a:rPr lang="en-US" sz="3600" b="1" dirty="0"/>
              <a:t>Project walkthrough in Visual Studio.</a:t>
            </a:r>
          </a:p>
          <a:p>
            <a:endParaRPr lang="en-US" b="1" dirty="0"/>
          </a:p>
          <a:p>
            <a:r>
              <a:rPr lang="en-US" b="1" dirty="0"/>
              <a:t>remove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038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46673" y="2720536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</a:t>
            </a:r>
            <a:r>
              <a:rPr lang="en-US" sz="4000" b="1" i="0" dirty="0"/>
              <a:t> Setup your empty Sitefinity project.</a:t>
            </a:r>
          </a:p>
        </p:txBody>
      </p:sp>
    </p:spTree>
    <p:extLst>
      <p:ext uri="{BB962C8B-B14F-4D97-AF65-F5344CB8AC3E}">
        <p14:creationId xmlns:p14="http://schemas.microsoft.com/office/powerpoint/2010/main" val="18096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Sitefinity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20724" cy="5172075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PREREQUISITES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To setup and run the Renderer application: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You must have installed ASP.NET Core SDK 6.0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Sitefinity CMS version 14.1.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Your Sitefinity license must include both your Renderer application domain (the frontend) and your Sitefinity CMS domain (the backend).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D27DBD-6A54-44A0-5D57-5CC127918396}"/>
              </a:ext>
            </a:extLst>
          </p:cNvPr>
          <p:cNvSpPr txBox="1">
            <a:spLocks/>
          </p:cNvSpPr>
          <p:nvPr/>
        </p:nvSpPr>
        <p:spPr>
          <a:xfrm>
            <a:off x="6316357" y="1200154"/>
            <a:ext cx="5520724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Font typeface="Wingdings" pitchFamily="2" charset="2"/>
              <a:buNone/>
            </a:pPr>
            <a:r>
              <a:rPr lang="en-US" b="1" i="0" dirty="0"/>
              <a:t>Configure Sitefinity CMS</a:t>
            </a:r>
          </a:p>
          <a:p>
            <a:pPr marL="0" indent="0">
              <a:buSzTx/>
              <a:buFont typeface="Wingdings" pitchFamily="2" charset="2"/>
              <a:buNone/>
            </a:pPr>
            <a:r>
              <a:rPr lang="en-US" sz="2000" i="0" dirty="0"/>
              <a:t>After creating and configuring your ASP.NET Core application, you have to configure your Sitefinity CMS. Perform the following:</a:t>
            </a:r>
          </a:p>
          <a:p>
            <a:pPr lvl="1">
              <a:buSzTx/>
            </a:pPr>
            <a:r>
              <a:rPr lang="en-US" i="0" dirty="0"/>
              <a:t>In Sitefinity CMS backend, navigate to Administration » Web services.</a:t>
            </a:r>
          </a:p>
          <a:p>
            <a:pPr lvl="1">
              <a:buSzTx/>
            </a:pPr>
            <a:r>
              <a:rPr lang="en-US" i="0" dirty="0"/>
              <a:t>Open the Default web service.</a:t>
            </a:r>
          </a:p>
          <a:p>
            <a:pPr lvl="1">
              <a:buSzTx/>
            </a:pPr>
            <a:r>
              <a:rPr lang="en-US" i="0" dirty="0"/>
              <a:t>Under Who can access the content by this service, select Everyone.</a:t>
            </a:r>
          </a:p>
          <a:p>
            <a:pPr lvl="1">
              <a:buSzTx/>
            </a:pPr>
            <a:r>
              <a:rPr lang="en-US" i="0" dirty="0"/>
              <a:t>Save your changes</a:t>
            </a:r>
            <a:br>
              <a:rPr lang="en-US" i="0" dirty="0"/>
            </a:br>
            <a:endParaRPr lang="en-US" i="0" dirty="0"/>
          </a:p>
          <a:p>
            <a:pPr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843800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884465"/>
            <a:ext cx="5520724" cy="5172075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Create the ASP.NET Core web application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You install the Renderer in a separate ASP.NET Core application. If you do not have one, create it in the following way: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Visual Studio, navigate to File » New » Project.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Click ASP.NET Core Web Application » Next.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 Project name, enter Renderer and click Create.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Make sure ASP.NET Core 6.0 is selected and click Create.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D27DBD-6A54-44A0-5D57-5CC127918396}"/>
              </a:ext>
            </a:extLst>
          </p:cNvPr>
          <p:cNvSpPr txBox="1">
            <a:spLocks/>
          </p:cNvSpPr>
          <p:nvPr/>
        </p:nvSpPr>
        <p:spPr>
          <a:xfrm>
            <a:off x="6316357" y="840926"/>
            <a:ext cx="5520724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Font typeface="Wingdings" pitchFamily="2" charset="2"/>
              <a:buNone/>
            </a:pPr>
            <a:r>
              <a:rPr lang="en-US" b="1" i="0" dirty="0"/>
              <a:t>Install the NuGet Packages </a:t>
            </a:r>
          </a:p>
          <a:p>
            <a:pPr marL="0" indent="0">
              <a:buSzTx/>
              <a:buFont typeface="Wingdings" pitchFamily="2" charset="2"/>
              <a:buNone/>
            </a:pPr>
            <a:r>
              <a:rPr lang="en-US" sz="2000" i="0" dirty="0"/>
              <a:t>In your Renderer application, you must install the provided NuGet packages:</a:t>
            </a:r>
          </a:p>
          <a:p>
            <a:pPr lvl="1">
              <a:buSzTx/>
            </a:pPr>
            <a:r>
              <a:rPr lang="en-US" i="0" dirty="0" err="1"/>
              <a:t>Progress.Sitefinity.AspNetCore</a:t>
            </a:r>
            <a:endParaRPr lang="en-US" i="0" dirty="0"/>
          </a:p>
          <a:p>
            <a:pPr lvl="1">
              <a:buSzTx/>
            </a:pPr>
            <a:r>
              <a:rPr lang="en-US" i="0" dirty="0" err="1"/>
              <a:t>Progress.Sitefinity.AspNetCore.Widgets</a:t>
            </a:r>
            <a:endParaRPr lang="en-US" i="0" dirty="0"/>
          </a:p>
          <a:p>
            <a:pPr lvl="1">
              <a:buSzTx/>
            </a:pPr>
            <a:r>
              <a:rPr lang="en-US" i="0" dirty="0" err="1"/>
              <a:t>Progress.Sitefinity.Renderer</a:t>
            </a:r>
            <a:endParaRPr lang="en-US" i="0" dirty="0"/>
          </a:p>
          <a:p>
            <a:pPr lvl="1">
              <a:buSzTx/>
            </a:pPr>
            <a:r>
              <a:rPr lang="en-US" i="0" dirty="0" err="1"/>
              <a:t>Progress.Sitefinity.RestSdk</a:t>
            </a:r>
            <a:endParaRPr lang="en-US" i="0" dirty="0"/>
          </a:p>
          <a:p>
            <a:pPr lvl="1">
              <a:buSzTx/>
            </a:pPr>
            <a:r>
              <a:rPr lang="en-US" i="0" dirty="0" err="1"/>
              <a:t>Progress.Sitefinity.AspNetCore.FormWidgets</a:t>
            </a:r>
            <a:br>
              <a:rPr lang="en-US" i="0" dirty="0"/>
            </a:br>
            <a:endParaRPr lang="en-US" i="0" dirty="0"/>
          </a:p>
          <a:p>
            <a:pPr>
              <a:buSzTx/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10105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515846"/>
            <a:ext cx="5520724" cy="3393612"/>
          </a:xfrm>
        </p:spPr>
        <p:txBody>
          <a:bodyPr/>
          <a:lstStyle/>
          <a:p>
            <a:r>
              <a:rPr lang="en-US" sz="1600" dirty="0"/>
              <a:t>In the Solution Explorer on the right, select </a:t>
            </a:r>
            <a:r>
              <a:rPr lang="en-US" sz="1600" dirty="0" err="1"/>
              <a:t>appSettings.json</a:t>
            </a:r>
            <a:r>
              <a:rPr lang="en-US" sz="1600" dirty="0"/>
              <a:t>.</a:t>
            </a:r>
          </a:p>
          <a:p>
            <a:pPr lvl="1"/>
            <a:r>
              <a:rPr lang="en-US" sz="1400" dirty="0"/>
              <a:t>Add below configurations. </a:t>
            </a:r>
          </a:p>
          <a:p>
            <a:pPr marL="720000" lvl="2" indent="0">
              <a:buNone/>
            </a:pPr>
            <a:r>
              <a:rPr lang="en-US" sz="1100" dirty="0"/>
              <a:t>	"Sitefinity": {</a:t>
            </a:r>
          </a:p>
          <a:p>
            <a:pPr marL="720000" lvl="2" indent="0">
              <a:buNone/>
            </a:pPr>
            <a:r>
              <a:rPr lang="en-US" sz="1100" dirty="0"/>
              <a:t>    "</a:t>
            </a:r>
            <a:r>
              <a:rPr lang="en-US" sz="1100" dirty="0" err="1"/>
              <a:t>Url</a:t>
            </a:r>
            <a:r>
              <a:rPr lang="en-US" sz="1100" dirty="0"/>
              <a:t>": “&lt;Sitefinity Site </a:t>
            </a:r>
            <a:r>
              <a:rPr lang="en-US" sz="1100" dirty="0" err="1"/>
              <a:t>Url</a:t>
            </a:r>
            <a:r>
              <a:rPr lang="en-US" sz="1100" dirty="0"/>
              <a:t>&gt;",</a:t>
            </a:r>
          </a:p>
          <a:p>
            <a:pPr marL="720000" lvl="2" indent="0">
              <a:buNone/>
            </a:pPr>
            <a:r>
              <a:rPr lang="en-US" sz="1100" dirty="0"/>
              <a:t>    "</a:t>
            </a:r>
            <a:r>
              <a:rPr lang="en-US" sz="1100" dirty="0" err="1"/>
              <a:t>WebServicePath</a:t>
            </a:r>
            <a:r>
              <a:rPr lang="en-US" sz="1100" dirty="0"/>
              <a:t>": "</a:t>
            </a:r>
            <a:r>
              <a:rPr lang="en-US" sz="1100" dirty="0" err="1"/>
              <a:t>api</a:t>
            </a:r>
            <a:r>
              <a:rPr lang="en-US" sz="1100" dirty="0"/>
              <a:t>/default"</a:t>
            </a:r>
          </a:p>
          <a:p>
            <a:pPr marL="720000" lvl="2" indent="0">
              <a:buNone/>
            </a:pPr>
            <a:r>
              <a:rPr lang="en-US" sz="1100" dirty="0"/>
              <a:t>  }</a:t>
            </a:r>
          </a:p>
          <a:p>
            <a:pPr lvl="1"/>
            <a:r>
              <a:rPr lang="en-IN" sz="1400" dirty="0" err="1"/>
              <a:t>Replce</a:t>
            </a:r>
            <a:r>
              <a:rPr lang="en-IN" sz="1400" dirty="0"/>
              <a:t> &lt;Sitefinity Site </a:t>
            </a:r>
            <a:r>
              <a:rPr lang="en-IN" sz="1400" dirty="0" err="1"/>
              <a:t>Url</a:t>
            </a:r>
            <a:r>
              <a:rPr lang="en-IN" sz="1400" dirty="0"/>
              <a:t>&gt; to actual site </a:t>
            </a:r>
            <a:r>
              <a:rPr lang="en-IN" sz="1400" dirty="0" err="1"/>
              <a:t>Url</a:t>
            </a:r>
            <a:r>
              <a:rPr lang="en-IN" sz="1400" dirty="0"/>
              <a:t>.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D27DBD-6A54-44A0-5D57-5CC127918396}"/>
              </a:ext>
            </a:extLst>
          </p:cNvPr>
          <p:cNvSpPr txBox="1">
            <a:spLocks/>
          </p:cNvSpPr>
          <p:nvPr/>
        </p:nvSpPr>
        <p:spPr>
          <a:xfrm>
            <a:off x="6316357" y="1494076"/>
            <a:ext cx="5520724" cy="3752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IN" sz="1600" dirty="0"/>
              <a:t>Select the </a:t>
            </a:r>
            <a:r>
              <a:rPr lang="en-IN" sz="1600" dirty="0" err="1"/>
              <a:t>program.cs</a:t>
            </a:r>
            <a:r>
              <a:rPr lang="en-IN" sz="1600" dirty="0"/>
              <a:t> file</a:t>
            </a:r>
          </a:p>
          <a:p>
            <a:pPr lvl="1"/>
            <a:r>
              <a:rPr lang="en-IN" sz="1400" dirty="0"/>
              <a:t>Add these code lines to the files </a:t>
            </a:r>
          </a:p>
          <a:p>
            <a:pPr lvl="1"/>
            <a:r>
              <a:rPr lang="en-IN" sz="1100" dirty="0" err="1"/>
              <a:t>Namspaces</a:t>
            </a:r>
            <a:r>
              <a:rPr lang="en-IN" sz="1100" dirty="0"/>
              <a:t> </a:t>
            </a:r>
          </a:p>
          <a:p>
            <a:pPr lvl="2"/>
            <a:r>
              <a:rPr lang="en-IN" sz="1100" dirty="0"/>
              <a:t>using </a:t>
            </a:r>
            <a:r>
              <a:rPr lang="en-IN" sz="1100" dirty="0" err="1"/>
              <a:t>Progress.Sitefinity.AspNetCore</a:t>
            </a:r>
            <a:r>
              <a:rPr lang="en-IN" sz="1100" dirty="0"/>
              <a:t>;</a:t>
            </a:r>
          </a:p>
          <a:p>
            <a:pPr lvl="2"/>
            <a:r>
              <a:rPr lang="en-IN" sz="1100" dirty="0"/>
              <a:t>using </a:t>
            </a:r>
            <a:r>
              <a:rPr lang="en-IN" sz="1100" dirty="0" err="1"/>
              <a:t>Progress.Sitefinity.AspNetCore.FormWidgets</a:t>
            </a:r>
            <a:r>
              <a:rPr lang="en-IN" sz="1100" dirty="0"/>
              <a:t>;</a:t>
            </a:r>
          </a:p>
          <a:p>
            <a:pPr lvl="1"/>
            <a:r>
              <a:rPr lang="en-IN" sz="1100" dirty="0"/>
              <a:t>Service to the container</a:t>
            </a:r>
          </a:p>
          <a:p>
            <a:pPr lvl="2"/>
            <a:r>
              <a:rPr lang="en-IN" sz="1100" dirty="0" err="1"/>
              <a:t>builder.Services.AddSitefinity</a:t>
            </a:r>
            <a:r>
              <a:rPr lang="en-IN" sz="1100" dirty="0"/>
              <a:t>();</a:t>
            </a:r>
          </a:p>
          <a:p>
            <a:pPr lvl="2"/>
            <a:r>
              <a:rPr lang="en-IN" sz="1100" dirty="0" err="1"/>
              <a:t>app.UseSitefinity</a:t>
            </a:r>
            <a:r>
              <a:rPr lang="en-IN" sz="1100" dirty="0"/>
              <a:t>();</a:t>
            </a:r>
          </a:p>
          <a:p>
            <a:pPr lvl="2"/>
            <a:r>
              <a:rPr lang="en-IN" sz="1100" dirty="0" err="1"/>
              <a:t>app.UseEndpoints</a:t>
            </a:r>
            <a:r>
              <a:rPr lang="en-IN" sz="1100" dirty="0"/>
              <a:t>(endpoints =&gt;</a:t>
            </a:r>
          </a:p>
          <a:p>
            <a:pPr lvl="2"/>
            <a:r>
              <a:rPr lang="en-IN" sz="1100" dirty="0"/>
              <a:t>{</a:t>
            </a:r>
          </a:p>
          <a:p>
            <a:pPr lvl="2"/>
            <a:r>
              <a:rPr lang="en-IN" sz="1100" dirty="0"/>
              <a:t>    </a:t>
            </a:r>
            <a:r>
              <a:rPr lang="en-IN" sz="1100" dirty="0" err="1"/>
              <a:t>endpoints.MapSitefinityEndpoints</a:t>
            </a:r>
            <a:r>
              <a:rPr lang="en-IN" sz="1100" dirty="0"/>
              <a:t>();</a:t>
            </a:r>
          </a:p>
          <a:p>
            <a:pPr lvl="2"/>
            <a:r>
              <a:rPr lang="en-IN" sz="1100" dirty="0"/>
              <a:t>});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76993C-66B6-0F27-1A7D-A7640C7B4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094" y="327326"/>
            <a:ext cx="10948387" cy="391131"/>
          </a:xfrm>
        </p:spPr>
        <p:txBody>
          <a:bodyPr/>
          <a:lstStyle/>
          <a:p>
            <a:r>
              <a:rPr lang="en-US" sz="2400" dirty="0"/>
              <a:t>Create the ASP.NET Core web application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0DE377-53F4-BF24-1009-FD770D58B7BB}"/>
              </a:ext>
            </a:extLst>
          </p:cNvPr>
          <p:cNvSpPr txBox="1">
            <a:spLocks/>
          </p:cNvSpPr>
          <p:nvPr/>
        </p:nvSpPr>
        <p:spPr>
          <a:xfrm>
            <a:off x="636094" y="785506"/>
            <a:ext cx="10948387" cy="391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 marL="36900" indent="0">
              <a:buNone/>
            </a:pPr>
            <a:r>
              <a:rPr lang="en-US" sz="2000" b="0" i="0" dirty="0">
                <a:ea typeface="+mn-ea"/>
              </a:rPr>
              <a:t>After you have created the project and installed the NuGet packages, you must configure it to connect it to Sitefinity CMS. In Visual Studio, perform the following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9DF4F-B07B-B6D0-D4A8-9CD0EE423C3A}"/>
              </a:ext>
            </a:extLst>
          </p:cNvPr>
          <p:cNvSpPr txBox="1"/>
          <p:nvPr/>
        </p:nvSpPr>
        <p:spPr bwMode="auto">
          <a:xfrm>
            <a:off x="693738" y="5330345"/>
            <a:ext cx="1094838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900" algn="l">
              <a:lnSpc>
                <a:spcPct val="90000"/>
              </a:lnSpc>
              <a:spcBef>
                <a:spcPct val="0"/>
              </a:spcBef>
            </a:pPr>
            <a:r>
              <a:rPr lang="en-IN" sz="2000" i="0" dirty="0">
                <a:latin typeface="Arial" pitchFamily="34" charset="0"/>
                <a:cs typeface="Arial" pitchFamily="34" charset="0"/>
              </a:rPr>
              <a:t>To run the application locally you must run the Sitefinity Site First then Run Renderer application </a:t>
            </a:r>
          </a:p>
        </p:txBody>
      </p:sp>
    </p:spTree>
    <p:extLst>
      <p:ext uri="{BB962C8B-B14F-4D97-AF65-F5344CB8AC3E}">
        <p14:creationId xmlns:p14="http://schemas.microsoft.com/office/powerpoint/2010/main" val="4248796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46673" y="2720536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</a:t>
            </a:r>
            <a:r>
              <a:rPr lang="en-US" sz="4000" b="1" i="0" dirty="0"/>
              <a:t> Setup your first core renderer.</a:t>
            </a:r>
          </a:p>
        </p:txBody>
      </p:sp>
    </p:spTree>
    <p:extLst>
      <p:ext uri="{BB962C8B-B14F-4D97-AF65-F5344CB8AC3E}">
        <p14:creationId xmlns:p14="http://schemas.microsoft.com/office/powerpoint/2010/main" val="95064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0" dirty="0"/>
              <a:t>About This Course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Trainer: </a:t>
            </a:r>
            <a:br>
              <a:rPr lang="en-US" b="0" dirty="0"/>
            </a:br>
            <a:r>
              <a:rPr lang="en-US" dirty="0"/>
              <a:t>Sahil Pandita</a:t>
            </a:r>
            <a:br>
              <a:rPr lang="en-US" b="0" dirty="0"/>
            </a:br>
            <a:br>
              <a:rPr lang="en-US" b="0" dirty="0"/>
            </a:br>
            <a:r>
              <a:rPr lang="en-US" b="0" dirty="0"/>
              <a:t>Senior Sitefinity Consultant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62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5" y="1872352"/>
            <a:ext cx="7676689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2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Architecture and Patterns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51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195E01B-B8F7-4827-98B6-921D39EAD3E3}"/>
              </a:ext>
            </a:extLst>
          </p:cNvPr>
          <p:cNvSpPr txBox="1"/>
          <p:nvPr/>
        </p:nvSpPr>
        <p:spPr>
          <a:xfrm>
            <a:off x="2388724" y="4949960"/>
            <a:ext cx="8211543" cy="52322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373A3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050" name="Picture 2" descr="SF_ServicesAndAPIs_v3 (002)">
            <a:extLst>
              <a:ext uri="{FF2B5EF4-FFF2-40B4-BE49-F238E27FC236}">
                <a16:creationId xmlns:a16="http://schemas.microsoft.com/office/drawing/2014/main" id="{BB8F60CC-0B2C-41A0-9178-4B05797E40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29" y="1181361"/>
            <a:ext cx="11136165" cy="518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206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News module example – Architecture utilization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2800" i="1" dirty="0"/>
              <a:t>Presentation Layer:</a:t>
            </a:r>
          </a:p>
          <a:p>
            <a:pPr lvl="1"/>
            <a:r>
              <a:rPr lang="en-US" sz="2400" i="1" dirty="0"/>
              <a:t>Dedicated News widgets with their templates</a:t>
            </a:r>
          </a:p>
          <a:p>
            <a:r>
              <a:rPr lang="en-US" sz="2800" i="1" dirty="0"/>
              <a:t>Service Layer:</a:t>
            </a:r>
          </a:p>
          <a:p>
            <a:pPr lvl="1"/>
            <a:r>
              <a:rPr lang="en-US" sz="2400" i="1" dirty="0"/>
              <a:t>A dedicated REST web service</a:t>
            </a:r>
          </a:p>
          <a:p>
            <a:r>
              <a:rPr lang="en-US" sz="2800" i="1" dirty="0"/>
              <a:t>Business logic layer</a:t>
            </a:r>
          </a:p>
          <a:p>
            <a:pPr lvl="1"/>
            <a:r>
              <a:rPr lang="en-US" sz="2400" i="1" dirty="0" err="1"/>
              <a:t>NewsManager</a:t>
            </a:r>
            <a:r>
              <a:rPr lang="en-US" sz="2400" i="1" dirty="0"/>
              <a:t> delivers the API of News methods</a:t>
            </a:r>
          </a:p>
          <a:p>
            <a:r>
              <a:rPr lang="en-US" sz="2800" i="1" dirty="0"/>
              <a:t>Data Layer</a:t>
            </a:r>
          </a:p>
          <a:p>
            <a:pPr lvl="1"/>
            <a:r>
              <a:rPr lang="en-US" sz="2400" i="1" dirty="0"/>
              <a:t>An abstract </a:t>
            </a:r>
            <a:r>
              <a:rPr lang="en-US" sz="2400" i="1" dirty="0" err="1"/>
              <a:t>NewsDataProvider</a:t>
            </a:r>
            <a:r>
              <a:rPr lang="en-US" sz="2400" i="1" dirty="0"/>
              <a:t> → A concrete </a:t>
            </a:r>
            <a:r>
              <a:rPr lang="en-US" sz="2400" i="1" dirty="0" err="1"/>
              <a:t>OpenAccessNewsDataProvider</a:t>
            </a:r>
            <a:endParaRPr lang="en-US" sz="2400" i="1" dirty="0"/>
          </a:p>
          <a:p>
            <a:pPr marL="456926" lvl="1" indent="0">
              <a:buNone/>
            </a:pPr>
            <a:r>
              <a:rPr lang="en-US" sz="2400" i="1" dirty="0"/>
              <a:t>→ Data Access → DB</a:t>
            </a:r>
          </a:p>
        </p:txBody>
      </p:sp>
    </p:spTree>
    <p:extLst>
      <p:ext uri="{BB962C8B-B14F-4D97-AF65-F5344CB8AC3E}">
        <p14:creationId xmlns:p14="http://schemas.microsoft.com/office/powerpoint/2010/main" val="1798899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AC8E-13BC-FE64-481E-F036ED03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Three-tier architecture</a:t>
            </a:r>
          </a:p>
        </p:txBody>
      </p:sp>
      <p:pic>
        <p:nvPicPr>
          <p:cNvPr id="4" name="Picture 2" descr="DotNetArch">
            <a:extLst>
              <a:ext uri="{FF2B5EF4-FFF2-40B4-BE49-F238E27FC236}">
                <a16:creationId xmlns:a16="http://schemas.microsoft.com/office/drawing/2014/main" id="{F6DD1AAE-89CB-859D-D6FA-5F9278E79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57" y="1151117"/>
            <a:ext cx="7712101" cy="521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041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5A8C-3297-1F78-168D-0B4DBE3E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76677-E4FC-C492-B54E-6EF80816D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Tier 1 hosts the database</a:t>
            </a:r>
          </a:p>
          <a:p>
            <a:r>
              <a:rPr lang="en-US" dirty="0"/>
              <a:t>Tier 2 hosts Sitefinity CMS backend administration</a:t>
            </a:r>
          </a:p>
          <a:p>
            <a:r>
              <a:rPr lang="en-US" dirty="0"/>
              <a:t>Tier 3 hosts Sitefinity ASP.NET Core Renderer that renders the frontend</a:t>
            </a:r>
          </a:p>
          <a:p>
            <a:r>
              <a:rPr lang="en-US" dirty="0"/>
              <a:t>The .NET Core Renderer and Sitefinity CMS communicate via Sitefinity Page layout service, using REST API calls.</a:t>
            </a:r>
          </a:p>
          <a:p>
            <a:r>
              <a:rPr lang="en-US" dirty="0"/>
              <a:t>The Renderer handles all .NET Core pages, but also serves as a proxy and forwards all other requests to Sitefinity CMS. </a:t>
            </a:r>
          </a:p>
          <a:p>
            <a:r>
              <a:rPr lang="en-US" dirty="0"/>
              <a:t>You host the Renderer on your public domain and this becomes the single point of access for all users.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9959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sz="3600" i="1" dirty="0"/>
              <a:t>Provider Model</a:t>
            </a:r>
          </a:p>
        </p:txBody>
      </p:sp>
      <p:pic>
        <p:nvPicPr>
          <p:cNvPr id="3076" name="Picture 4" descr="Provider model overview">
            <a:extLst>
              <a:ext uri="{FF2B5EF4-FFF2-40B4-BE49-F238E27FC236}">
                <a16:creationId xmlns:a16="http://schemas.microsoft.com/office/drawing/2014/main" id="{577CAF26-3F55-47DF-90F9-C8023E516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7" y="1670224"/>
            <a:ext cx="6996948" cy="456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8D879B-2F79-4611-84CD-239139EA2860}"/>
              </a:ext>
            </a:extLst>
          </p:cNvPr>
          <p:cNvSpPr txBox="1"/>
          <p:nvPr/>
        </p:nvSpPr>
        <p:spPr bwMode="auto">
          <a:xfrm>
            <a:off x="8119589" y="3104147"/>
            <a:ext cx="4002896" cy="64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Note: Sitefinity provider model is explained in detail in Sitefinity documentation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B5E11B-15FC-42F6-9711-BA294AC7FD5A}"/>
              </a:ext>
            </a:extLst>
          </p:cNvPr>
          <p:cNvSpPr/>
          <p:nvPr/>
        </p:nvSpPr>
        <p:spPr bwMode="auto">
          <a:xfrm>
            <a:off x="7965350" y="2987188"/>
            <a:ext cx="4006517" cy="1387966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7EF0DD-F1C9-4659-BC16-C470569B0815}"/>
              </a:ext>
            </a:extLst>
          </p:cNvPr>
          <p:cNvSpPr/>
          <p:nvPr/>
        </p:nvSpPr>
        <p:spPr bwMode="auto">
          <a:xfrm>
            <a:off x="667167" y="1670224"/>
            <a:ext cx="6996948" cy="4581144"/>
          </a:xfrm>
          <a:prstGeom prst="rect">
            <a:avLst/>
          </a:prstGeom>
          <a:noFill/>
          <a:ln w="12700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64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Multiple Providers </a:t>
            </a:r>
          </a:p>
        </p:txBody>
      </p:sp>
      <p:pic>
        <p:nvPicPr>
          <p:cNvPr id="4098" name="Picture 2" descr="Provider model database">
            <a:extLst>
              <a:ext uri="{FF2B5EF4-FFF2-40B4-BE49-F238E27FC236}">
                <a16:creationId xmlns:a16="http://schemas.microsoft.com/office/drawing/2014/main" id="{59227F8D-2F4E-4A51-90DA-56E41CE6B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760" y="1905034"/>
            <a:ext cx="8872694" cy="446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2FE119-F19C-44ED-8AD7-490F207C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8" y="1270493"/>
            <a:ext cx="11582401" cy="5172075"/>
          </a:xfrm>
        </p:spPr>
        <p:txBody>
          <a:bodyPr/>
          <a:lstStyle/>
          <a:p>
            <a:r>
              <a:rPr lang="en-US" sz="2800" i="1" dirty="0"/>
              <a:t>Sitefinity CMS supports multiple providers :</a:t>
            </a:r>
          </a:p>
        </p:txBody>
      </p:sp>
    </p:spTree>
    <p:extLst>
      <p:ext uri="{BB962C8B-B14F-4D97-AF65-F5344CB8AC3E}">
        <p14:creationId xmlns:p14="http://schemas.microsoft.com/office/powerpoint/2010/main" val="1464887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555592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3</a:t>
            </a:r>
            <a:br>
              <a:rPr lang="en-US" sz="44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Managing Pages and Widgets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25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73A3E"/>
                </a:solidFill>
              </a:rPr>
              <a:t>Pages</a:t>
            </a:r>
            <a:br>
              <a:rPr lang="en-US" dirty="0">
                <a:solidFill>
                  <a:srgbClr val="373A3E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Pages</a:t>
            </a:r>
          </a:p>
          <a:p>
            <a:pPr lvl="1"/>
            <a:r>
              <a:rPr lang="en-US" dirty="0"/>
              <a:t>Containers of data</a:t>
            </a:r>
          </a:p>
          <a:p>
            <a:pPr lvl="1"/>
            <a:r>
              <a:rPr lang="en-US" dirty="0"/>
              <a:t>Stored in database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Frontend pages </a:t>
            </a:r>
            <a:r>
              <a:rPr lang="en-US" dirty="0"/>
              <a:t>vs </a:t>
            </a:r>
            <a:r>
              <a:rPr lang="en-US" dirty="0">
                <a:solidFill>
                  <a:schemeClr val="accent1"/>
                </a:solidFill>
              </a:rPr>
              <a:t>Backend Pages.</a:t>
            </a:r>
          </a:p>
          <a:p>
            <a:r>
              <a:rPr lang="en-US" dirty="0"/>
              <a:t>All kind of content displayed in </a:t>
            </a:r>
            <a:r>
              <a:rPr lang="en-US" dirty="0">
                <a:solidFill>
                  <a:schemeClr val="accent1"/>
                </a:solidFill>
              </a:rPr>
              <a:t>Pages</a:t>
            </a:r>
            <a:r>
              <a:rPr lang="en-US" dirty="0"/>
              <a:t> is a responsibility of </a:t>
            </a:r>
            <a:r>
              <a:rPr lang="en-US" dirty="0">
                <a:solidFill>
                  <a:schemeClr val="accent1"/>
                </a:solidFill>
              </a:rPr>
              <a:t>Widgets</a:t>
            </a:r>
          </a:p>
          <a:p>
            <a:pPr lvl="1"/>
            <a:r>
              <a:rPr lang="en-US" dirty="0"/>
              <a:t>Data that is placed in the containers.</a:t>
            </a:r>
          </a:p>
          <a:p>
            <a:pPr lvl="1"/>
            <a:r>
              <a:rPr lang="en-US" dirty="0"/>
              <a:t>Stored in database</a:t>
            </a:r>
          </a:p>
          <a:p>
            <a:r>
              <a:rPr lang="en-US" dirty="0"/>
              <a:t>Sitefinity 14.1 has 2 ways to create the pages</a:t>
            </a:r>
          </a:p>
          <a:p>
            <a:pPr lvl="1"/>
            <a:r>
              <a:rPr lang="en-US" dirty="0"/>
              <a:t>Pages with Legacy Page Templates </a:t>
            </a:r>
          </a:p>
          <a:p>
            <a:pPr lvl="1"/>
            <a:r>
              <a:rPr lang="en-US" dirty="0"/>
              <a:t>Pages with Core Page Templates </a:t>
            </a:r>
          </a:p>
          <a:p>
            <a:r>
              <a:rPr lang="en-US" dirty="0"/>
              <a:t>Core page templates comes with </a:t>
            </a:r>
            <a:r>
              <a:rPr lang="en-US" dirty="0" err="1"/>
              <a:t>Asp.Net</a:t>
            </a:r>
            <a:r>
              <a:rPr lang="en-US" dirty="0"/>
              <a:t> Core Benefits</a:t>
            </a:r>
          </a:p>
          <a:p>
            <a:pPr lvl="1"/>
            <a:endParaRPr lang="en-US" dirty="0"/>
          </a:p>
          <a:p>
            <a:pPr marL="456926" lvl="1" indent="0">
              <a:buNone/>
            </a:pPr>
            <a:r>
              <a:rPr lang="en-US" dirty="0"/>
              <a:t>		</a:t>
            </a:r>
            <a:r>
              <a:rPr lang="en-US" b="1" dirty="0"/>
              <a:t>	</a:t>
            </a:r>
          </a:p>
          <a:p>
            <a:pPr marL="456926" lvl="1" indent="0" algn="ctr">
              <a:buNone/>
            </a:pPr>
            <a:r>
              <a:rPr lang="en-US" b="1" i="1" dirty="0"/>
              <a:t>You will learn more about Widgets later.</a:t>
            </a:r>
          </a:p>
        </p:txBody>
      </p:sp>
    </p:spTree>
    <p:extLst>
      <p:ext uri="{BB962C8B-B14F-4D97-AF65-F5344CB8AC3E}">
        <p14:creationId xmlns:p14="http://schemas.microsoft.com/office/powerpoint/2010/main" val="1463582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235201"/>
            <a:ext cx="5682212" cy="213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Sitefinity. User Interface. Pages. Tour </a:t>
            </a:r>
          </a:p>
          <a:p>
            <a:pPr marL="0" indent="0">
              <a:buNone/>
            </a:pPr>
            <a:endParaRPr lang="en-US" sz="4400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541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900"/>
              </a:spcAft>
            </a:pPr>
            <a:r>
              <a:rPr lang="en-US" dirty="0"/>
              <a:t>Students will learn the fundamentals of Sitefinity and acquire the knowledge needed to develop against the platform. It covers a broad range of topics, starting with how to setup the development environment, through how to develop against the presentation layer, and ending with how to work with configurations and administer a website.</a:t>
            </a:r>
          </a:p>
        </p:txBody>
      </p:sp>
    </p:spTree>
    <p:extLst>
      <p:ext uri="{BB962C8B-B14F-4D97-AF65-F5344CB8AC3E}">
        <p14:creationId xmlns:p14="http://schemas.microsoft.com/office/powerpoint/2010/main" val="761894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defTabSz="914400">
              <a:buClr>
                <a:srgbClr val="00A4A5"/>
              </a:buClr>
              <a:buNone/>
            </a:pPr>
            <a:r>
              <a:rPr lang="en-US" dirty="0">
                <a:solidFill>
                  <a:srgbClr val="000000"/>
                </a:solidFill>
              </a:rPr>
              <a:t>Pages inherit Page Templates, displaying all the data dropped in the template placeholders. Templates are useful for optimizing the content editing process.</a:t>
            </a:r>
          </a:p>
          <a:p>
            <a:pPr lvl="1"/>
            <a:r>
              <a:rPr lang="en-US" sz="2400" dirty="0">
                <a:solidFill>
                  <a:srgbClr val="373A3E"/>
                </a:solidFill>
              </a:rPr>
              <a:t>Stored in the database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Pages are based on Page Templates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Sitefinity 14.1 comes with 2 types of Page templates.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Page Template is based on Resource Package (e.g. Bootstrap)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ASP. Net Core Based Page Templates </a:t>
            </a:r>
            <a:r>
              <a:rPr lang="en-US" dirty="0">
                <a:solidFill>
                  <a:srgbClr val="FF0000"/>
                </a:solidFill>
              </a:rPr>
              <a:t>(Check Bootstrap 5)</a:t>
            </a:r>
          </a:p>
          <a:p>
            <a:pPr lvl="2"/>
            <a:endParaRPr lang="en-US" sz="2800" dirty="0">
              <a:solidFill>
                <a:srgbClr val="373A3E"/>
              </a:solidFill>
            </a:endParaRPr>
          </a:p>
          <a:p>
            <a:pPr marL="0" lvl="0" indent="0" defTabSz="914400">
              <a:buClr>
                <a:srgbClr val="00A4A5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342900" lvl="0" indent="-342900" defTabSz="914400">
              <a:buClr>
                <a:srgbClr val="00A4A5"/>
              </a:buClr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7730A2CB-BEB8-4308-A4C4-6976AAFB8BAF}"/>
              </a:ext>
            </a:extLst>
          </p:cNvPr>
          <p:cNvSpPr txBox="1"/>
          <p:nvPr/>
        </p:nvSpPr>
        <p:spPr>
          <a:xfrm>
            <a:off x="2016456" y="5303903"/>
            <a:ext cx="7268124" cy="707886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en-US" sz="2000" b="1" i="0" dirty="0"/>
              <a:t>Page templates can inherit other page templates, just as pages can, or can be started from scratch. </a:t>
            </a:r>
          </a:p>
        </p:txBody>
      </p:sp>
      <p:pic>
        <p:nvPicPr>
          <p:cNvPr id="8" name="Картина 6">
            <a:extLst>
              <a:ext uri="{FF2B5EF4-FFF2-40B4-BE49-F238E27FC236}">
                <a16:creationId xmlns:a16="http://schemas.microsoft.com/office/drawing/2014/main" id="{FC540C47-7FAE-420E-BBBE-154037AAC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068" y="5303903"/>
            <a:ext cx="664190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13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layer architecture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BE11C17-FB10-4F0D-BCB9-44D4EC6DF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644" y="837911"/>
            <a:ext cx="4352958" cy="55401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51473D-0926-4CCC-9E9A-14AA34C06ABA}"/>
              </a:ext>
            </a:extLst>
          </p:cNvPr>
          <p:cNvSpPr txBox="1">
            <a:spLocks/>
          </p:cNvSpPr>
          <p:nvPr/>
        </p:nvSpPr>
        <p:spPr>
          <a:xfrm>
            <a:off x="2187304" y="959260"/>
            <a:ext cx="574274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9F8F56-C8AF-46D6-8348-D8F02C681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226" y="5776433"/>
            <a:ext cx="752064" cy="7573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562D14-FED6-48EF-A026-50E5539BE11B}"/>
              </a:ext>
            </a:extLst>
          </p:cNvPr>
          <p:cNvSpPr txBox="1"/>
          <p:nvPr/>
        </p:nvSpPr>
        <p:spPr>
          <a:xfrm>
            <a:off x="8288814" y="367501"/>
            <a:ext cx="251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5D400"/>
                </a:solidFill>
              </a:rPr>
              <a:t>Template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10C61-65BE-4D03-8C4E-DC9682686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918" y="1296927"/>
            <a:ext cx="3241080" cy="324108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E0CC165C-05F2-4655-8339-7FDFB7B72E5C}"/>
              </a:ext>
            </a:extLst>
          </p:cNvPr>
          <p:cNvSpPr txBox="1"/>
          <p:nvPr/>
        </p:nvSpPr>
        <p:spPr bwMode="auto">
          <a:xfrm>
            <a:off x="8490958" y="3442083"/>
            <a:ext cx="142629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GB" sz="1800" i="0" dirty="0">
                <a:latin typeface="Berlin Sans FB Demi" panose="020E0802020502020306" pitchFamily="34" charset="0"/>
              </a:rPr>
              <a:t>Empty Placeholder</a:t>
            </a:r>
            <a:endParaRPr lang="en-US" sz="1800" i="0" dirty="0">
              <a:latin typeface="Berlin Sans FB Demi" panose="020E0802020502020306" pitchFamily="34" charset="0"/>
            </a:endParaRPr>
          </a:p>
        </p:txBody>
      </p:sp>
      <p:sp>
        <p:nvSpPr>
          <p:cNvPr id="25" name="TextBox 38">
            <a:extLst>
              <a:ext uri="{FF2B5EF4-FFF2-40B4-BE49-F238E27FC236}">
                <a16:creationId xmlns:a16="http://schemas.microsoft.com/office/drawing/2014/main" id="{3E908572-E125-499A-96AA-02A5AC4D58A6}"/>
              </a:ext>
            </a:extLst>
          </p:cNvPr>
          <p:cNvSpPr txBox="1"/>
          <p:nvPr/>
        </p:nvSpPr>
        <p:spPr bwMode="auto">
          <a:xfrm>
            <a:off x="4019014" y="5837466"/>
            <a:ext cx="7777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GB" sz="3200" b="1" i="0" dirty="0">
                <a:solidFill>
                  <a:srgbClr val="55D400"/>
                </a:solidFill>
              </a:rPr>
              <a:t>DB</a:t>
            </a:r>
            <a:endParaRPr lang="en-US" b="1" i="0" dirty="0">
              <a:solidFill>
                <a:srgbClr val="55D400"/>
              </a:solidFill>
            </a:endParaRPr>
          </a:p>
        </p:txBody>
      </p:sp>
      <p:pic>
        <p:nvPicPr>
          <p:cNvPr id="28" name="Picture 16">
            <a:extLst>
              <a:ext uri="{FF2B5EF4-FFF2-40B4-BE49-F238E27FC236}">
                <a16:creationId xmlns:a16="http://schemas.microsoft.com/office/drawing/2014/main" id="{0543D54F-C16E-425C-B849-D8B2330EF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18" y="1786070"/>
            <a:ext cx="1752600" cy="1063551"/>
          </a:xfrm>
          <a:prstGeom prst="rect">
            <a:avLst/>
          </a:prstGeom>
        </p:spPr>
      </p:pic>
      <p:sp>
        <p:nvSpPr>
          <p:cNvPr id="29" name="TextBox 18">
            <a:extLst>
              <a:ext uri="{FF2B5EF4-FFF2-40B4-BE49-F238E27FC236}">
                <a16:creationId xmlns:a16="http://schemas.microsoft.com/office/drawing/2014/main" id="{976CF67D-5C13-4488-94C5-72C87C1CF41B}"/>
              </a:ext>
            </a:extLst>
          </p:cNvPr>
          <p:cNvSpPr txBox="1"/>
          <p:nvPr/>
        </p:nvSpPr>
        <p:spPr bwMode="auto">
          <a:xfrm>
            <a:off x="4317830" y="2152272"/>
            <a:ext cx="1668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Widget</a:t>
            </a:r>
          </a:p>
        </p:txBody>
      </p:sp>
      <p:pic>
        <p:nvPicPr>
          <p:cNvPr id="30" name="Picture 16">
            <a:extLst>
              <a:ext uri="{FF2B5EF4-FFF2-40B4-BE49-F238E27FC236}">
                <a16:creationId xmlns:a16="http://schemas.microsoft.com/office/drawing/2014/main" id="{A45A65DA-1282-4D66-ACA9-61031DFB8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373" y="4801117"/>
            <a:ext cx="2592473" cy="441095"/>
          </a:xfrm>
          <a:prstGeom prst="rect">
            <a:avLst/>
          </a:prstGeom>
        </p:spPr>
      </p:pic>
      <p:sp>
        <p:nvSpPr>
          <p:cNvPr id="31" name="TextBox 18">
            <a:extLst>
              <a:ext uri="{FF2B5EF4-FFF2-40B4-BE49-F238E27FC236}">
                <a16:creationId xmlns:a16="http://schemas.microsoft.com/office/drawing/2014/main" id="{EC9175BA-8164-4B3F-8945-524BAB9B6B15}"/>
              </a:ext>
            </a:extLst>
          </p:cNvPr>
          <p:cNvSpPr txBox="1"/>
          <p:nvPr/>
        </p:nvSpPr>
        <p:spPr bwMode="auto">
          <a:xfrm>
            <a:off x="8569257" y="4834283"/>
            <a:ext cx="22863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Footer Widget</a:t>
            </a:r>
          </a:p>
        </p:txBody>
      </p:sp>
      <p:pic>
        <p:nvPicPr>
          <p:cNvPr id="33" name="Picture 16">
            <a:extLst>
              <a:ext uri="{FF2B5EF4-FFF2-40B4-BE49-F238E27FC236}">
                <a16:creationId xmlns:a16="http://schemas.microsoft.com/office/drawing/2014/main" id="{E85438C6-743D-4BB1-B097-0596653BC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373" y="2332692"/>
            <a:ext cx="2592473" cy="399592"/>
          </a:xfrm>
          <a:prstGeom prst="rect">
            <a:avLst/>
          </a:prstGeom>
        </p:spPr>
      </p:pic>
      <p:sp>
        <p:nvSpPr>
          <p:cNvPr id="34" name="TextBox 18">
            <a:extLst>
              <a:ext uri="{FF2B5EF4-FFF2-40B4-BE49-F238E27FC236}">
                <a16:creationId xmlns:a16="http://schemas.microsoft.com/office/drawing/2014/main" id="{AE116768-EC3B-452C-9324-861B5D42F752}"/>
              </a:ext>
            </a:extLst>
          </p:cNvPr>
          <p:cNvSpPr txBox="1"/>
          <p:nvPr/>
        </p:nvSpPr>
        <p:spPr bwMode="auto">
          <a:xfrm>
            <a:off x="8569257" y="2338474"/>
            <a:ext cx="22863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Navigation Widget</a:t>
            </a:r>
          </a:p>
        </p:txBody>
      </p:sp>
      <p:pic>
        <p:nvPicPr>
          <p:cNvPr id="36" name="Picture 16">
            <a:extLst>
              <a:ext uri="{FF2B5EF4-FFF2-40B4-BE49-F238E27FC236}">
                <a16:creationId xmlns:a16="http://schemas.microsoft.com/office/drawing/2014/main" id="{6742423C-AB39-4A9D-B8AA-44C58A0681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513" y="3034599"/>
            <a:ext cx="620333" cy="1464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B84EFD-D218-4831-827F-0D53DDF0D1FA}"/>
              </a:ext>
            </a:extLst>
          </p:cNvPr>
          <p:cNvSpPr txBox="1"/>
          <p:nvPr/>
        </p:nvSpPr>
        <p:spPr bwMode="auto">
          <a:xfrm>
            <a:off x="10500338" y="3319425"/>
            <a:ext cx="426332" cy="1233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Widget</a:t>
            </a:r>
            <a:endParaRPr lang="en-US" sz="1800" i="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28BC442-4F65-429A-9CDA-F6AF37ED8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52" y="2232915"/>
            <a:ext cx="3241080" cy="3241080"/>
          </a:xfrm>
          <a:prstGeom prst="rect">
            <a:avLst/>
          </a:prstGeom>
        </p:spPr>
      </p:pic>
      <p:pic>
        <p:nvPicPr>
          <p:cNvPr id="49" name="Picture 16">
            <a:extLst>
              <a:ext uri="{FF2B5EF4-FFF2-40B4-BE49-F238E27FC236}">
                <a16:creationId xmlns:a16="http://schemas.microsoft.com/office/drawing/2014/main" id="{93CA0C55-1ADE-463B-8168-3673BB4AC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58" y="4021397"/>
            <a:ext cx="1752600" cy="1063551"/>
          </a:xfrm>
          <a:prstGeom prst="rect">
            <a:avLst/>
          </a:prstGeom>
        </p:spPr>
      </p:pic>
      <p:sp>
        <p:nvSpPr>
          <p:cNvPr id="50" name="TextBox 18">
            <a:extLst>
              <a:ext uri="{FF2B5EF4-FFF2-40B4-BE49-F238E27FC236}">
                <a16:creationId xmlns:a16="http://schemas.microsoft.com/office/drawing/2014/main" id="{95D2DC4A-9B48-4FCD-811A-0D384F28DD9A}"/>
              </a:ext>
            </a:extLst>
          </p:cNvPr>
          <p:cNvSpPr txBox="1"/>
          <p:nvPr/>
        </p:nvSpPr>
        <p:spPr bwMode="auto">
          <a:xfrm>
            <a:off x="1194670" y="4387599"/>
            <a:ext cx="1668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Widget</a:t>
            </a:r>
          </a:p>
        </p:txBody>
      </p:sp>
      <p:pic>
        <p:nvPicPr>
          <p:cNvPr id="51" name="Picture 16">
            <a:extLst>
              <a:ext uri="{FF2B5EF4-FFF2-40B4-BE49-F238E27FC236}">
                <a16:creationId xmlns:a16="http://schemas.microsoft.com/office/drawing/2014/main" id="{C57773EA-B6BB-4920-A2DA-2FB51845E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15" y="2787649"/>
            <a:ext cx="1752600" cy="1063551"/>
          </a:xfrm>
          <a:prstGeom prst="rect">
            <a:avLst/>
          </a:prstGeom>
        </p:spPr>
      </p:pic>
      <p:sp>
        <p:nvSpPr>
          <p:cNvPr id="52" name="TextBox 18">
            <a:extLst>
              <a:ext uri="{FF2B5EF4-FFF2-40B4-BE49-F238E27FC236}">
                <a16:creationId xmlns:a16="http://schemas.microsoft.com/office/drawing/2014/main" id="{C3A231BE-7C13-4F4F-87AA-0826BEFEA756}"/>
              </a:ext>
            </a:extLst>
          </p:cNvPr>
          <p:cNvSpPr txBox="1"/>
          <p:nvPr/>
        </p:nvSpPr>
        <p:spPr bwMode="auto">
          <a:xfrm>
            <a:off x="1192027" y="3153851"/>
            <a:ext cx="1668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latin typeface="Berlin Sans FB Demi" panose="020E0802020502020306" pitchFamily="34" charset="0"/>
              </a:rPr>
              <a:t>Widget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8EBE2B1C-E508-453A-90AF-859DE010585F}"/>
              </a:ext>
            </a:extLst>
          </p:cNvPr>
          <p:cNvSpPr txBox="1"/>
          <p:nvPr/>
        </p:nvSpPr>
        <p:spPr>
          <a:xfrm>
            <a:off x="1155915" y="1978019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5D400"/>
                </a:solidFill>
              </a:rPr>
              <a:t>Page</a:t>
            </a:r>
            <a:r>
              <a:rPr lang="en-US" sz="3600" b="1" i="0" dirty="0">
                <a:solidFill>
                  <a:srgbClr val="55D400"/>
                </a:solidFill>
              </a:rPr>
              <a:t> </a:t>
            </a:r>
            <a:r>
              <a:rPr lang="en-US" sz="2800" b="1" i="0" dirty="0">
                <a:solidFill>
                  <a:srgbClr val="55D400"/>
                </a:solidFill>
              </a:rPr>
              <a:t>A</a:t>
            </a: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356CE06B-475D-4276-8F51-77B27BA3735D}"/>
              </a:ext>
            </a:extLst>
          </p:cNvPr>
          <p:cNvSpPr txBox="1"/>
          <p:nvPr/>
        </p:nvSpPr>
        <p:spPr>
          <a:xfrm>
            <a:off x="4250274" y="1145782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55D400"/>
                </a:solidFill>
              </a:rPr>
              <a:t>Page B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3A99FBC-18BF-494E-8E5D-A4AEC75BC7F6}"/>
              </a:ext>
            </a:extLst>
          </p:cNvPr>
          <p:cNvCxnSpPr>
            <a:cxnSpLocks/>
          </p:cNvCxnSpPr>
          <p:nvPr/>
        </p:nvCxnSpPr>
        <p:spPr bwMode="auto">
          <a:xfrm>
            <a:off x="6174377" y="3034599"/>
            <a:ext cx="2114621" cy="571906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55D4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796583B-272C-45C1-851F-1AAD293AA8A4}"/>
              </a:ext>
            </a:extLst>
          </p:cNvPr>
          <p:cNvCxnSpPr>
            <a:cxnSpLocks/>
          </p:cNvCxnSpPr>
          <p:nvPr/>
        </p:nvCxnSpPr>
        <p:spPr bwMode="auto">
          <a:xfrm>
            <a:off x="3053892" y="4027046"/>
            <a:ext cx="2039765" cy="1143144"/>
          </a:xfrm>
          <a:prstGeom prst="bentConnector3">
            <a:avLst>
              <a:gd name="adj1" fmla="val 26847"/>
            </a:avLst>
          </a:prstGeom>
          <a:solidFill>
            <a:schemeClr val="accent1"/>
          </a:solidFill>
          <a:ln w="28575" cap="flat" cmpd="sng" algn="ctr">
            <a:solidFill>
              <a:srgbClr val="55D4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814346E-9406-4062-8CCB-016EED27F60A}"/>
              </a:ext>
            </a:extLst>
          </p:cNvPr>
          <p:cNvCxnSpPr/>
          <p:nvPr/>
        </p:nvCxnSpPr>
        <p:spPr bwMode="auto">
          <a:xfrm flipV="1">
            <a:off x="5087900" y="3906185"/>
            <a:ext cx="3217973" cy="1264005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55D4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AC27FF46-223F-4CCE-B5DB-003A3AF6FDC9}"/>
              </a:ext>
            </a:extLst>
          </p:cNvPr>
          <p:cNvSpPr/>
          <p:nvPr/>
        </p:nvSpPr>
        <p:spPr bwMode="auto">
          <a:xfrm>
            <a:off x="4049486" y="5667270"/>
            <a:ext cx="2210637" cy="903884"/>
          </a:xfrm>
          <a:prstGeom prst="round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803142A-6AA1-445F-BEC8-B4911EEA620B}"/>
              </a:ext>
            </a:extLst>
          </p:cNvPr>
          <p:cNvCxnSpPr>
            <a:cxnSpLocks/>
            <a:endCxn id="78" idx="1"/>
          </p:cNvCxnSpPr>
          <p:nvPr/>
        </p:nvCxnSpPr>
        <p:spPr bwMode="auto">
          <a:xfrm>
            <a:off x="3053892" y="5242212"/>
            <a:ext cx="995594" cy="877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0978CD6-EE9C-4F9B-8F49-A2611F473C4E}"/>
              </a:ext>
            </a:extLst>
          </p:cNvPr>
          <p:cNvCxnSpPr>
            <a:cxnSpLocks/>
            <a:endCxn id="78" idx="0"/>
          </p:cNvCxnSpPr>
          <p:nvPr/>
        </p:nvCxnSpPr>
        <p:spPr bwMode="auto">
          <a:xfrm flipH="1">
            <a:off x="5154805" y="4355063"/>
            <a:ext cx="17653" cy="131220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DE7043D-177A-43F2-9C0F-EAAB5F9B65E1}"/>
              </a:ext>
            </a:extLst>
          </p:cNvPr>
          <p:cNvCxnSpPr>
            <a:endCxn id="78" idx="3"/>
          </p:cNvCxnSpPr>
          <p:nvPr/>
        </p:nvCxnSpPr>
        <p:spPr bwMode="auto">
          <a:xfrm flipH="1">
            <a:off x="6260123" y="5376548"/>
            <a:ext cx="1455800" cy="74266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38848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defTabSz="914400">
              <a:buClr>
                <a:srgbClr val="00A4A5"/>
              </a:buClr>
              <a:buNone/>
            </a:pP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Example of page template usage:</a:t>
            </a:r>
          </a:p>
          <a:p>
            <a:pPr marL="0" lvl="0" indent="0" defTabSz="914400">
              <a:buClr>
                <a:srgbClr val="00A4A5"/>
              </a:buClr>
              <a:buNone/>
            </a:pPr>
            <a:br>
              <a:rPr lang="en-US" dirty="0">
                <a:solidFill>
                  <a:srgbClr val="000000"/>
                </a:solidFill>
              </a:rPr>
            </a:br>
            <a:r>
              <a:rPr lang="en-US" i="1" dirty="0">
                <a:solidFill>
                  <a:srgbClr val="000000"/>
                </a:solidFill>
              </a:rPr>
              <a:t>Text in the footer must be changed. </a:t>
            </a:r>
          </a:p>
          <a:p>
            <a:pPr marL="0" lvl="0" indent="0" defTabSz="914400">
              <a:buClr>
                <a:srgbClr val="00A4A5"/>
              </a:buClr>
              <a:buNone/>
            </a:pPr>
            <a:r>
              <a:rPr lang="en-US" i="1" dirty="0">
                <a:solidFill>
                  <a:srgbClr val="000000"/>
                </a:solidFill>
              </a:rPr>
              <a:t>The content editor opens the page template and edits it, instead of opening every page.</a:t>
            </a:r>
          </a:p>
          <a:p>
            <a:pPr marL="0" lvl="0" indent="0" defTabSz="914400">
              <a:buClr>
                <a:srgbClr val="00A4A5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342900" lvl="0" indent="-342900" defTabSz="914400">
              <a:buClr>
                <a:srgbClr val="00A4A5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342900" lvl="0" indent="-342900" defTabSz="914400">
              <a:buClr>
                <a:srgbClr val="00A4A5"/>
              </a:buClr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61625-D83D-439F-90D0-F710F9599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82" y="3786191"/>
            <a:ext cx="8248650" cy="215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302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235201"/>
            <a:ext cx="5514944" cy="2133600"/>
          </a:xfrm>
        </p:spPr>
        <p:txBody>
          <a:bodyPr>
            <a:noAutofit/>
          </a:bodyPr>
          <a:lstStyle/>
          <a:p>
            <a:endParaRPr lang="en-US" b="1" dirty="0"/>
          </a:p>
          <a:p>
            <a:pPr marL="0" indent="0">
              <a:buNone/>
            </a:pPr>
            <a:r>
              <a:rPr lang="en-US" sz="4400" b="1" dirty="0"/>
              <a:t>Page Templates</a:t>
            </a:r>
            <a:endParaRPr lang="en-US" b="1" dirty="0"/>
          </a:p>
          <a:p>
            <a:r>
              <a:rPr lang="en-US" b="1" dirty="0"/>
              <a:t>https://youtu.be/G7Oy9Lz0VLo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482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489659"/>
            <a:ext cx="8839199" cy="4019998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i="0" dirty="0"/>
              <a:t>1. On Renderer application Pages =&gt; Shared</a:t>
            </a:r>
          </a:p>
          <a:p>
            <a:pPr marL="0" indent="0">
              <a:buNone/>
            </a:pPr>
            <a:r>
              <a:rPr lang="en-US" i="0" dirty="0"/>
              <a:t>2. Copy the one of the Layout and Give your own Name to it. </a:t>
            </a:r>
          </a:p>
          <a:p>
            <a:pPr marL="0" indent="0">
              <a:buNone/>
            </a:pPr>
            <a:r>
              <a:rPr lang="en-US" i="0" dirty="0"/>
              <a:t>3. Add “</a:t>
            </a:r>
            <a:r>
              <a:rPr lang="en-IN" i="0" dirty="0"/>
              <a:t>@addTagHelper *, </a:t>
            </a:r>
            <a:r>
              <a:rPr lang="en-IN" i="0" dirty="0" err="1"/>
              <a:t>Progress.Sitefinity.AspNetCore</a:t>
            </a:r>
            <a:r>
              <a:rPr lang="en-US" i="0" dirty="0"/>
              <a:t>” to _</a:t>
            </a:r>
            <a:r>
              <a:rPr lang="en-US" i="0" dirty="0" err="1"/>
              <a:t>ViewImports.cshtml</a:t>
            </a:r>
            <a:endParaRPr lang="en-US" i="0" dirty="0"/>
          </a:p>
          <a:p>
            <a:pPr marL="0" indent="0">
              <a:buNone/>
            </a:pPr>
            <a:r>
              <a:rPr lang="en-GB" i="0" dirty="0"/>
              <a:t>4. You can provide your own html in layout Files.</a:t>
            </a:r>
          </a:p>
          <a:p>
            <a:pPr marL="0" indent="0">
              <a:buNone/>
            </a:pPr>
            <a:r>
              <a:rPr lang="en-GB" i="0" dirty="0"/>
              <a:t>5. To create content placeholders you must create tag attribute “</a:t>
            </a:r>
            <a:r>
              <a:rPr lang="en-IN" sz="1800" dirty="0">
                <a:solidFill>
                  <a:srgbClr val="FF0000"/>
                </a:solidFill>
                <a:latin typeface="Cascadia Mono" panose="020B0609020000020004" pitchFamily="49" charset="0"/>
              </a:rPr>
              <a:t>data-sf-container</a:t>
            </a:r>
            <a:r>
              <a:rPr lang="en-GB" i="0" dirty="0"/>
              <a:t>” and title of the placeholder.</a:t>
            </a:r>
          </a:p>
          <a:p>
            <a:pPr marL="0" indent="0">
              <a:buNone/>
            </a:pPr>
            <a:r>
              <a:rPr lang="en-GB" i="0" dirty="0"/>
              <a:t>6. Name of template must include either “Layout” or “Template”.</a:t>
            </a:r>
          </a:p>
          <a:p>
            <a:pPr marL="0" indent="0">
              <a:buNone/>
            </a:pPr>
            <a:endParaRPr lang="en-GB" sz="1600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1" y="127734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608667" y="1107503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/>
              <a:t>Create a page template and base a page on it (Core)</a:t>
            </a:r>
          </a:p>
        </p:txBody>
      </p:sp>
    </p:spTree>
    <p:extLst>
      <p:ext uri="{BB962C8B-B14F-4D97-AF65-F5344CB8AC3E}">
        <p14:creationId xmlns:p14="http://schemas.microsoft.com/office/powerpoint/2010/main" val="6359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489659"/>
            <a:ext cx="8839199" cy="4019998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i="0" dirty="0"/>
              <a:t>6. Under Design Click on Page Template.</a:t>
            </a:r>
          </a:p>
          <a:p>
            <a:pPr marL="0" indent="0">
              <a:buNone/>
            </a:pPr>
            <a:r>
              <a:rPr lang="en-US" i="0" dirty="0"/>
              <a:t>7. Click on “Create a template” and give a relevant name to it and click Continue.</a:t>
            </a:r>
          </a:p>
          <a:p>
            <a:pPr marL="0" indent="0">
              <a:buNone/>
            </a:pPr>
            <a:r>
              <a:rPr lang="en-US" i="0" dirty="0"/>
              <a:t>8. Select New Page Template Create in Renderer application</a:t>
            </a:r>
          </a:p>
          <a:p>
            <a:pPr marL="0" indent="0">
              <a:buNone/>
            </a:pPr>
            <a:r>
              <a:rPr lang="en-GB" i="0" dirty="0"/>
              <a:t>9. All the core based templates are grouped by “</a:t>
            </a:r>
            <a:r>
              <a:rPr lang="en-IN" b="0" i="0" u="none" strike="noStrike" dirty="0">
                <a:effectLst/>
                <a:latin typeface="Open Sans" panose="020B0606030504020204" pitchFamily="34" charset="0"/>
              </a:rPr>
              <a:t>.NET Core templates</a:t>
            </a:r>
            <a:r>
              <a:rPr lang="en-GB" i="0" dirty="0"/>
              <a:t>” and Marked as New Editor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1" y="127734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608667" y="1107503"/>
            <a:ext cx="76030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/>
              <a:t>Create a page template (Core)</a:t>
            </a:r>
          </a:p>
        </p:txBody>
      </p:sp>
    </p:spTree>
    <p:extLst>
      <p:ext uri="{BB962C8B-B14F-4D97-AF65-F5344CB8AC3E}">
        <p14:creationId xmlns:p14="http://schemas.microsoft.com/office/powerpoint/2010/main" val="162635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Sitefinity Core Page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079294"/>
            <a:ext cx="11582401" cy="5292936"/>
          </a:xfrm>
        </p:spPr>
        <p:txBody>
          <a:bodyPr/>
          <a:lstStyle/>
          <a:p>
            <a:r>
              <a:rPr lang="en-US" sz="2000" b="1" dirty="0">
                <a:solidFill>
                  <a:srgbClr val="333333"/>
                </a:solidFill>
                <a:latin typeface="Open Sans"/>
              </a:rPr>
              <a:t>Anything you want your page to do, you must do it with a widget. </a:t>
            </a:r>
          </a:p>
          <a:p>
            <a:r>
              <a:rPr lang="en-US" sz="2000" b="1" dirty="0">
                <a:solidFill>
                  <a:srgbClr val="333333"/>
                </a:solidFill>
                <a:latin typeface="Open Sans"/>
              </a:rPr>
              <a:t>You may click on Add Widget under main section. </a:t>
            </a:r>
          </a:p>
          <a:p>
            <a:pPr marL="0" indent="0">
              <a:buNone/>
            </a:pPr>
            <a:endParaRPr lang="en-US" b="1" dirty="0">
              <a:solidFill>
                <a:srgbClr val="333333"/>
              </a:solidFill>
              <a:latin typeface="Open Sans"/>
            </a:endParaRPr>
          </a:p>
          <a:p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B156CB-65AA-48F6-4A98-E05837FE6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8" y="1882802"/>
            <a:ext cx="11409890" cy="44406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0BAAAE-0991-136E-166E-10342E9538F7}"/>
              </a:ext>
            </a:extLst>
          </p:cNvPr>
          <p:cNvSpPr/>
          <p:nvPr/>
        </p:nvSpPr>
        <p:spPr bwMode="auto">
          <a:xfrm>
            <a:off x="4281714" y="2619827"/>
            <a:ext cx="3309257" cy="77651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163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Refining your </a:t>
            </a:r>
            <a:r>
              <a:rPr lang="en-US" dirty="0">
                <a:solidFill>
                  <a:schemeClr val="accent1"/>
                </a:solidFill>
              </a:rPr>
              <a:t>page</a:t>
            </a:r>
            <a:r>
              <a:rPr lang="en-US" dirty="0"/>
              <a:t> or </a:t>
            </a:r>
            <a:r>
              <a:rPr lang="en-US" dirty="0">
                <a:solidFill>
                  <a:schemeClr val="accent1"/>
                </a:solidFill>
              </a:rPr>
              <a:t>page template </a:t>
            </a:r>
            <a:r>
              <a:rPr lang="en-US" dirty="0"/>
              <a:t>by adding sections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702" y="1875873"/>
            <a:ext cx="10387755" cy="4205614"/>
          </a:xfrm>
        </p:spPr>
        <p:txBody>
          <a:bodyPr/>
          <a:lstStyle/>
          <a:p>
            <a:r>
              <a:rPr lang="en-US" dirty="0"/>
              <a:t>A section widget is a container for other widgets.</a:t>
            </a:r>
          </a:p>
          <a:p>
            <a:r>
              <a:rPr lang="en-US" dirty="0"/>
              <a:t>To add section widget: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Open the page / page template.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Select Layout tab and click on Sections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400050"/>
            <a:r>
              <a:rPr lang="en-US" dirty="0"/>
              <a:t>You can use any of the built-in section widget properties to make to 2 and 3 column.</a:t>
            </a:r>
          </a:p>
        </p:txBody>
      </p:sp>
    </p:spTree>
    <p:extLst>
      <p:ext uri="{BB962C8B-B14F-4D97-AF65-F5344CB8AC3E}">
        <p14:creationId xmlns:p14="http://schemas.microsoft.com/office/powerpoint/2010/main" val="4160982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51EEF-DBFC-2AB2-7770-BD6D86A24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17" y="2264229"/>
            <a:ext cx="9944781" cy="3897078"/>
          </a:xfrm>
          <a:prstGeom prst="rect">
            <a:avLst/>
          </a:prstGeom>
          <a:ln w="38100">
            <a:solidFill>
              <a:srgbClr val="55D400"/>
            </a:solidFill>
            <a:prstDash val="dash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9900E-CD68-C4AF-486E-27EB51E4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Layout: Section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F244AC-A6B2-05D4-3E76-AA0DC2E8E857}"/>
              </a:ext>
            </a:extLst>
          </p:cNvPr>
          <p:cNvSpPr/>
          <p:nvPr/>
        </p:nvSpPr>
        <p:spPr bwMode="auto">
          <a:xfrm>
            <a:off x="6559384" y="2467434"/>
            <a:ext cx="3716732" cy="2106379"/>
          </a:xfrm>
          <a:prstGeom prst="rect">
            <a:avLst/>
          </a:prstGeom>
          <a:noFill/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ECF9D9B-B4DF-DFFD-965D-F299DF723DD9}"/>
              </a:ext>
            </a:extLst>
          </p:cNvPr>
          <p:cNvCxnSpPr>
            <a:cxnSpLocks/>
            <a:stCxn id="6" idx="1"/>
          </p:cNvCxnSpPr>
          <p:nvPr/>
        </p:nvCxnSpPr>
        <p:spPr bwMode="auto">
          <a:xfrm rot="10800000" flipV="1">
            <a:off x="3011714" y="3520623"/>
            <a:ext cx="3547670" cy="1450519"/>
          </a:xfrm>
          <a:prstGeom prst="bentConnector3">
            <a:avLst>
              <a:gd name="adj1" fmla="val 100117"/>
            </a:avLst>
          </a:prstGeom>
          <a:solidFill>
            <a:schemeClr val="accent1"/>
          </a:solidFill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60232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C531EC5-B64F-9372-D28C-C7AF8977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88" y="217715"/>
            <a:ext cx="11928342" cy="527594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E7E0BF-52CC-86EB-A8A4-B0CB417E9772}"/>
              </a:ext>
            </a:extLst>
          </p:cNvPr>
          <p:cNvCxnSpPr/>
          <p:nvPr/>
        </p:nvCxnSpPr>
        <p:spPr bwMode="auto">
          <a:xfrm flipH="1">
            <a:off x="7300686" y="1079293"/>
            <a:ext cx="566057" cy="6261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8664BF-5C69-6CC3-CE38-195670C474E2}"/>
              </a:ext>
            </a:extLst>
          </p:cNvPr>
          <p:cNvCxnSpPr>
            <a:cxnSpLocks/>
          </p:cNvCxnSpPr>
          <p:nvPr/>
        </p:nvCxnSpPr>
        <p:spPr bwMode="auto">
          <a:xfrm flipH="1">
            <a:off x="11502571" y="431799"/>
            <a:ext cx="165853" cy="54065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triangle"/>
          </a:ln>
          <a:effectLst/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9E71CD4-307E-3648-AB1D-92578FE91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325" y="972457"/>
            <a:ext cx="2069056" cy="5406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630245-3351-2537-4712-E19C2518E3EA}"/>
              </a:ext>
            </a:extLst>
          </p:cNvPr>
          <p:cNvSpPr txBox="1"/>
          <p:nvPr/>
        </p:nvSpPr>
        <p:spPr bwMode="auto">
          <a:xfrm>
            <a:off x="9470571" y="1487715"/>
            <a:ext cx="2718254" cy="1124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Advance CSS Class and Attribute Settings</a:t>
            </a:r>
            <a:endParaRPr lang="en-IN" i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EC92D-67BE-83CA-A7E3-47AA75EBBC1B}"/>
              </a:ext>
            </a:extLst>
          </p:cNvPr>
          <p:cNvSpPr txBox="1"/>
          <p:nvPr/>
        </p:nvSpPr>
        <p:spPr bwMode="auto">
          <a:xfrm>
            <a:off x="520401" y="653144"/>
            <a:ext cx="3064628" cy="540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Inline Style Settings</a:t>
            </a:r>
            <a:endParaRPr lang="en-IN" i="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D31CB5-DE80-65D2-22D4-71003AE7813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23143" y="1266373"/>
            <a:ext cx="2126343" cy="35596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7F96AD-F729-FA39-3D7C-41873DA2FF8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54594" y="1193802"/>
            <a:ext cx="1785257" cy="172356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13740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Aft>
                <a:spcPts val="900"/>
              </a:spcAft>
              <a:buNone/>
            </a:pPr>
            <a:r>
              <a:rPr lang="en-US" sz="2800" dirty="0"/>
              <a:t>By the end of this course, you should be able to:</a:t>
            </a:r>
          </a:p>
          <a:p>
            <a:r>
              <a:rPr lang="en-US" dirty="0"/>
              <a:t>Setup the development environment </a:t>
            </a:r>
          </a:p>
          <a:p>
            <a:r>
              <a:rPr lang="en-US" dirty="0"/>
              <a:t>Understand fundamental Sitefinity terminology </a:t>
            </a:r>
          </a:p>
          <a:p>
            <a:r>
              <a:rPr lang="en-US" dirty="0"/>
              <a:t>Develop against the presentation layer using </a:t>
            </a:r>
            <a:r>
              <a:rPr lang="en-IN" dirty="0"/>
              <a:t>MVC and</a:t>
            </a:r>
            <a:r>
              <a:rPr lang="en-US" dirty="0"/>
              <a:t> </a:t>
            </a:r>
            <a:r>
              <a:rPr lang="en-US" dirty="0" err="1"/>
              <a:t>Asp.Net</a:t>
            </a:r>
            <a:r>
              <a:rPr lang="en-US" dirty="0"/>
              <a:t> Core</a:t>
            </a:r>
          </a:p>
          <a:p>
            <a:r>
              <a:rPr lang="en-US" dirty="0"/>
              <a:t>Use the platform API to fetch and modify data </a:t>
            </a:r>
          </a:p>
          <a:p>
            <a:r>
              <a:rPr lang="en-US" dirty="0"/>
              <a:t>Apply basic administration of a Sitefinity website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5338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2A494E-66EF-E48E-21A7-9E02337D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310"/>
            <a:ext cx="12188825" cy="61264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E4DDCC-F1D3-491D-8E48-D2D8972FCE32}"/>
              </a:ext>
            </a:extLst>
          </p:cNvPr>
          <p:cNvSpPr txBox="1"/>
          <p:nvPr/>
        </p:nvSpPr>
        <p:spPr bwMode="auto">
          <a:xfrm>
            <a:off x="1052285" y="5394325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IN" i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3E1B6-2F0F-BDE3-6CB2-1DA2895EA4A1}"/>
              </a:ext>
            </a:extLst>
          </p:cNvPr>
          <p:cNvSpPr txBox="1"/>
          <p:nvPr/>
        </p:nvSpPr>
        <p:spPr bwMode="auto">
          <a:xfrm>
            <a:off x="841828" y="1615843"/>
            <a:ext cx="2634343" cy="70643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CSS Class</a:t>
            </a:r>
            <a:endParaRPr lang="en-IN" i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27D2FE-5BBA-A8A7-C88F-5E499B4D510C}"/>
              </a:ext>
            </a:extLst>
          </p:cNvPr>
          <p:cNvSpPr txBox="1"/>
          <p:nvPr/>
        </p:nvSpPr>
        <p:spPr bwMode="auto">
          <a:xfrm>
            <a:off x="841828" y="3284986"/>
            <a:ext cx="2685143" cy="70643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Section Label</a:t>
            </a:r>
            <a:endParaRPr lang="en-IN" i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485393-89E6-F41C-E493-1E6BB84A2783}"/>
              </a:ext>
            </a:extLst>
          </p:cNvPr>
          <p:cNvSpPr txBox="1"/>
          <p:nvPr/>
        </p:nvSpPr>
        <p:spPr bwMode="auto">
          <a:xfrm>
            <a:off x="841828" y="5423349"/>
            <a:ext cx="2685143" cy="70643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Tag Attributes</a:t>
            </a:r>
            <a:endParaRPr lang="en-IN" i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54D84-6B95-55F3-C4D3-1D5C438067BF}"/>
              </a:ext>
            </a:extLst>
          </p:cNvPr>
          <p:cNvSpPr txBox="1"/>
          <p:nvPr/>
        </p:nvSpPr>
        <p:spPr bwMode="auto">
          <a:xfrm>
            <a:off x="9202057" y="3971916"/>
            <a:ext cx="2685143" cy="118790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Multiple Attributes can be added using “+” Sign</a:t>
            </a:r>
            <a:endParaRPr lang="en-IN" i="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376E5E-DF9A-F6A4-9C8B-9327A542A515}"/>
              </a:ext>
            </a:extLst>
          </p:cNvPr>
          <p:cNvCxnSpPr/>
          <p:nvPr/>
        </p:nvCxnSpPr>
        <p:spPr bwMode="auto">
          <a:xfrm flipV="1">
            <a:off x="7968343" y="4622800"/>
            <a:ext cx="1168400" cy="10377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02100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547747"/>
            <a:ext cx="5514944" cy="2133600"/>
          </a:xfrm>
        </p:spPr>
        <p:txBody>
          <a:bodyPr>
            <a:noAutofit/>
          </a:bodyPr>
          <a:lstStyle/>
          <a:p>
            <a:endParaRPr lang="en-US" b="1" dirty="0"/>
          </a:p>
          <a:p>
            <a:pPr marL="0" indent="0">
              <a:buNone/>
            </a:pPr>
            <a:r>
              <a:rPr lang="en-US" sz="4400" b="1" dirty="0"/>
              <a:t>Section Widgets</a:t>
            </a:r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162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Sitefinity Widgets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rgbClr val="333333"/>
              </a:solidFill>
              <a:latin typeface="Open Sans"/>
            </a:endParaRPr>
          </a:p>
          <a:p>
            <a:r>
              <a:rPr lang="en-US" dirty="0"/>
              <a:t>Define content and functionality of Sitefinity pages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Sitefinity Core Widgets are divided into following Major Categories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/>
              <a:t>Content</a:t>
            </a:r>
          </a:p>
          <a:p>
            <a:pPr lvl="1"/>
            <a:r>
              <a:rPr lang="en-US" sz="2400" dirty="0"/>
              <a:t>Navigation </a:t>
            </a:r>
          </a:p>
          <a:p>
            <a:pPr lvl="1"/>
            <a:r>
              <a:rPr lang="en-US" sz="2400" dirty="0"/>
              <a:t>Login &amp; Users</a:t>
            </a:r>
          </a:p>
          <a:p>
            <a:pPr lvl="1"/>
            <a:r>
              <a:rPr lang="en-US" sz="2400" dirty="0"/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142698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BECD3-9511-F7DD-3C88-B2DC1FDAA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345" y="512763"/>
            <a:ext cx="10948386" cy="5795962"/>
          </a:xfrm>
        </p:spPr>
        <p:txBody>
          <a:bodyPr/>
          <a:lstStyle/>
          <a:p>
            <a:r>
              <a:rPr lang="en-US" dirty="0"/>
              <a:t>Layout</a:t>
            </a:r>
          </a:p>
          <a:p>
            <a:pPr lvl="1"/>
            <a:r>
              <a:rPr lang="en-US" dirty="0"/>
              <a:t>Section : Used to create Layouts or Placeholders</a:t>
            </a:r>
          </a:p>
          <a:p>
            <a:r>
              <a:rPr lang="en-US" dirty="0"/>
              <a:t>Content</a:t>
            </a:r>
          </a:p>
          <a:p>
            <a:pPr lvl="1"/>
            <a:r>
              <a:rPr lang="en-US" dirty="0"/>
              <a:t>Content block</a:t>
            </a:r>
          </a:p>
          <a:p>
            <a:pPr lvl="2"/>
            <a:r>
              <a:rPr lang="en-US" dirty="0"/>
              <a:t>Rich Text editor to create content online.</a:t>
            </a:r>
          </a:p>
          <a:p>
            <a:pPr lvl="1"/>
            <a:r>
              <a:rPr lang="en-US" dirty="0"/>
              <a:t>Image</a:t>
            </a:r>
          </a:p>
          <a:p>
            <a:pPr lvl="1"/>
            <a:r>
              <a:rPr lang="en-US" dirty="0"/>
              <a:t>Call to action</a:t>
            </a:r>
          </a:p>
          <a:p>
            <a:pPr lvl="2"/>
            <a:r>
              <a:rPr lang="en-US" dirty="0"/>
              <a:t>New Widget introduced with core. This is used to create redirect buttons </a:t>
            </a:r>
          </a:p>
          <a:p>
            <a:pPr lvl="1"/>
            <a:r>
              <a:rPr lang="en-US" dirty="0"/>
              <a:t>Form</a:t>
            </a:r>
            <a:endParaRPr lang="en-IN" dirty="0"/>
          </a:p>
          <a:p>
            <a:r>
              <a:rPr lang="en-US" dirty="0"/>
              <a:t>Navigation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324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489659"/>
            <a:ext cx="8839199" cy="4019998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i="0" dirty="0"/>
              <a:t>1. Run the Renderer application</a:t>
            </a:r>
          </a:p>
          <a:p>
            <a:pPr marL="0" indent="0">
              <a:buNone/>
            </a:pPr>
            <a:r>
              <a:rPr lang="en-US" i="0" dirty="0"/>
              <a:t>2. Login to backend of the application </a:t>
            </a:r>
          </a:p>
          <a:p>
            <a:pPr marL="0" indent="0">
              <a:buNone/>
            </a:pPr>
            <a:r>
              <a:rPr lang="en-US" i="0" dirty="0"/>
              <a:t>3. Under pages section click create a page</a:t>
            </a:r>
          </a:p>
          <a:p>
            <a:pPr marL="0" indent="0">
              <a:buNone/>
            </a:pPr>
            <a:r>
              <a:rPr lang="en-GB" i="0" dirty="0"/>
              <a:t>4. Provide Page Title and set other properties and click continue</a:t>
            </a:r>
          </a:p>
          <a:p>
            <a:pPr marL="0" indent="0">
              <a:buNone/>
            </a:pPr>
            <a:r>
              <a:rPr lang="en-GB" i="0" dirty="0"/>
              <a:t>5. </a:t>
            </a:r>
            <a:r>
              <a:rPr lang="en-US" i="0" dirty="0"/>
              <a:t>On Template Selection page scroll down and find and select new created page template.</a:t>
            </a:r>
          </a:p>
          <a:p>
            <a:pPr marL="0" indent="0">
              <a:buNone/>
            </a:pPr>
            <a:r>
              <a:rPr lang="en-US" i="0" dirty="0"/>
              <a:t>6. Add few sections to position you content</a:t>
            </a:r>
          </a:p>
          <a:p>
            <a:pPr marL="0" indent="0">
              <a:buNone/>
            </a:pPr>
            <a:r>
              <a:rPr lang="en-US" i="0" dirty="0"/>
              <a:t>7. Use Content Block Widget , Image, Content List ( to Render Out of the Box Modules like News, Blog </a:t>
            </a:r>
            <a:r>
              <a:rPr lang="en-US" i="0" dirty="0" err="1"/>
              <a:t>etc</a:t>
            </a:r>
            <a:r>
              <a:rPr lang="en-US" i="0" dirty="0"/>
              <a:t> ) </a:t>
            </a:r>
            <a:endParaRPr lang="en-GB" i="0" dirty="0"/>
          </a:p>
          <a:p>
            <a:pPr marL="0" indent="0">
              <a:buNone/>
            </a:pPr>
            <a:endParaRPr lang="en-GB" sz="1600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1" y="127734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608667" y="1107503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/>
              <a:t>Create a page using custom template</a:t>
            </a:r>
          </a:p>
        </p:txBody>
      </p:sp>
    </p:spTree>
    <p:extLst>
      <p:ext uri="{BB962C8B-B14F-4D97-AF65-F5344CB8AC3E}">
        <p14:creationId xmlns:p14="http://schemas.microsoft.com/office/powerpoint/2010/main" val="414245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9181-1A08-CADA-867C-A0420449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Using Core Templates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3C392-84EC-2EF2-5550-5197EFF74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3038017"/>
          </a:xfrm>
        </p:spPr>
        <p:txBody>
          <a:bodyPr/>
          <a:lstStyle/>
          <a:p>
            <a:r>
              <a:rPr lang="en-US" dirty="0"/>
              <a:t>Core based pages can be created using core base templates</a:t>
            </a:r>
          </a:p>
          <a:p>
            <a:r>
              <a:rPr lang="en-US" dirty="0"/>
              <a:t>These are marked as “New Editor”</a:t>
            </a:r>
          </a:p>
          <a:p>
            <a:r>
              <a:rPr lang="en-US" dirty="0">
                <a:solidFill>
                  <a:srgbClr val="FF0000"/>
                </a:solidFill>
              </a:rPr>
              <a:t>You must not name the page with any preexisting control on Renderer application.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DEA7D-526D-5A2E-21D6-A14761F1E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54" y="2948694"/>
            <a:ext cx="5895976" cy="3386722"/>
          </a:xfrm>
          <a:prstGeom prst="rect">
            <a:avLst/>
          </a:prstGeom>
          <a:ln w="38100">
            <a:solidFill>
              <a:srgbClr val="55D4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6885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3040625"/>
            <a:ext cx="5682212" cy="7767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Navigation Widget.</a:t>
            </a:r>
          </a:p>
          <a:p>
            <a:pPr marL="0" indent="0">
              <a:buNone/>
            </a:pPr>
            <a:endParaRPr lang="en-US" sz="4400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2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88362"/>
            <a:ext cx="11934825" cy="590931"/>
          </a:xfrm>
        </p:spPr>
        <p:txBody>
          <a:bodyPr/>
          <a:lstStyle/>
          <a:p>
            <a:r>
              <a:rPr lang="en-US" sz="3200" dirty="0"/>
              <a:t>Widget Designers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211" y="1041412"/>
            <a:ext cx="11582401" cy="5292936"/>
          </a:xfrm>
        </p:spPr>
        <p:txBody>
          <a:bodyPr/>
          <a:lstStyle/>
          <a:p>
            <a:r>
              <a:rPr lang="en-US" dirty="0"/>
              <a:t>All the content based widgets are grouped under Content tab.</a:t>
            </a:r>
          </a:p>
          <a:p>
            <a:r>
              <a:rPr lang="en-US" dirty="0"/>
              <a:t>Widgets like News, Blogs, Events are present in Content list Group.</a:t>
            </a:r>
          </a:p>
          <a:p>
            <a:r>
              <a:rPr lang="en-US" dirty="0"/>
              <a:t>Here is an example of a News widget designer:</a:t>
            </a:r>
          </a:p>
        </p:txBody>
      </p:sp>
      <p:sp>
        <p:nvSpPr>
          <p:cNvPr id="5" name="Правоъгълник 4">
            <a:extLst>
              <a:ext uri="{FF2B5EF4-FFF2-40B4-BE49-F238E27FC236}">
                <a16:creationId xmlns:a16="http://schemas.microsoft.com/office/drawing/2014/main" id="{6F077E2E-0717-44F6-8376-7554AE556F93}"/>
              </a:ext>
            </a:extLst>
          </p:cNvPr>
          <p:cNvSpPr/>
          <p:nvPr/>
        </p:nvSpPr>
        <p:spPr>
          <a:xfrm>
            <a:off x="6905100" y="3839715"/>
            <a:ext cx="46556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i="0" dirty="0"/>
              <a:t>Developers typically need to create widget designers for their custom widgets.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BC05C-2C6D-552D-A822-85143645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8" y="2594584"/>
            <a:ext cx="6040612" cy="3690590"/>
          </a:xfrm>
          <a:prstGeom prst="rect">
            <a:avLst/>
          </a:prstGeom>
          <a:ln w="38100">
            <a:solidFill>
              <a:srgbClr val="55D4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396639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488362"/>
            <a:ext cx="11934825" cy="590931"/>
          </a:xfrm>
        </p:spPr>
        <p:txBody>
          <a:bodyPr/>
          <a:lstStyle/>
          <a:p>
            <a:r>
              <a:rPr lang="en-US" sz="3200" dirty="0"/>
              <a:t>News Widget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211" y="1041412"/>
            <a:ext cx="11582401" cy="5292936"/>
          </a:xfrm>
        </p:spPr>
        <p:txBody>
          <a:bodyPr/>
          <a:lstStyle/>
          <a:p>
            <a:r>
              <a:rPr lang="en-US" dirty="0"/>
              <a:t>Widgets like News, Blogs, Events are present in Content list Group.</a:t>
            </a:r>
          </a:p>
          <a:p>
            <a:r>
              <a:rPr lang="en-US" dirty="0"/>
              <a:t>Here is an example of a News widget designer: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72D306-2448-FED2-E1AA-A4CB7E623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4" y="2016893"/>
            <a:ext cx="8328024" cy="4449810"/>
          </a:xfrm>
          <a:prstGeom prst="rect">
            <a:avLst/>
          </a:prstGeom>
          <a:noFill/>
          <a:ln w="38100">
            <a:solidFill>
              <a:srgbClr val="55D4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836278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68" y="3098837"/>
            <a:ext cx="5514944" cy="6603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Content Widgets.</a:t>
            </a:r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82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 and prerequisites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course content is specifically designed to help developers who have little to no experience in developing against Sitefinity to get up to speed.</a:t>
            </a:r>
            <a:br>
              <a:rPr lang="en-US" sz="2400" dirty="0"/>
            </a:br>
            <a:endParaRPr lang="en-US" sz="2400" dirty="0"/>
          </a:p>
          <a:p>
            <a:r>
              <a:rPr lang="en-US" dirty="0"/>
              <a:t>Before taking this course, it is a </a:t>
            </a:r>
            <a:r>
              <a:rPr lang="en-US" i="1" dirty="0">
                <a:solidFill>
                  <a:srgbClr val="55D400"/>
                </a:solidFill>
              </a:rPr>
              <a:t>plus</a:t>
            </a:r>
            <a:r>
              <a:rPr lang="en-US" dirty="0"/>
              <a:t> if trainees:</a:t>
            </a:r>
          </a:p>
          <a:p>
            <a:pPr lvl="1"/>
            <a:r>
              <a:rPr lang="en-US" dirty="0"/>
              <a:t>Have worked with other </a:t>
            </a:r>
            <a:r>
              <a:rPr lang="en-US" dirty="0">
                <a:solidFill>
                  <a:schemeClr val="accent1"/>
                </a:solidFill>
              </a:rPr>
              <a:t>CMS</a:t>
            </a:r>
            <a:r>
              <a:rPr lang="en-US" dirty="0"/>
              <a:t>-es.</a:t>
            </a:r>
          </a:p>
          <a:p>
            <a:pPr lvl="1"/>
            <a:r>
              <a:rPr lang="en-US" dirty="0"/>
              <a:t>Strong experience developing ASP.NET Core applications.</a:t>
            </a:r>
          </a:p>
          <a:p>
            <a:pPr lvl="1"/>
            <a:r>
              <a:rPr lang="en-US" dirty="0"/>
              <a:t>A working knowledge of ASP.NET MVC and ASP.NET MVC Core</a:t>
            </a:r>
          </a:p>
          <a:p>
            <a:pPr lvl="1"/>
            <a:r>
              <a:rPr lang="en-US" dirty="0"/>
              <a:t>Strong experience with HTML and JavaScript. </a:t>
            </a:r>
          </a:p>
          <a:p>
            <a:pPr lvl="1"/>
            <a:r>
              <a:rPr lang="en-US" dirty="0"/>
              <a:t>Experience with CSS</a:t>
            </a:r>
          </a:p>
          <a:p>
            <a:pPr lvl="1"/>
            <a:r>
              <a:rPr lang="en-US" dirty="0"/>
              <a:t>Experience with relational databases.</a:t>
            </a:r>
          </a:p>
          <a:p>
            <a:pPr marL="456926" lvl="1" indent="0">
              <a:buNone/>
            </a:pPr>
            <a:endParaRPr lang="en-US" sz="2800" dirty="0">
              <a:solidFill>
                <a:schemeClr val="accent1"/>
              </a:solidFill>
            </a:endParaRPr>
          </a:p>
          <a:p>
            <a:pPr marL="456926" lvl="1" indent="0">
              <a:buNone/>
            </a:pP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66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482854" y="2506896"/>
            <a:ext cx="8337972" cy="4059366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i="0" dirty="0"/>
              <a:t>Create the Home Page</a:t>
            </a:r>
          </a:p>
          <a:p>
            <a:pPr marL="0" indent="0">
              <a:buNone/>
            </a:pPr>
            <a:r>
              <a:rPr lang="en-US" i="0" dirty="0"/>
              <a:t>1. Create “Home” page. Drop some widgets on them (Images, Content blocks, Image gallery, </a:t>
            </a:r>
            <a:r>
              <a:rPr lang="en-US" i="0" dirty="0" err="1"/>
              <a:t>etc</a:t>
            </a:r>
            <a:r>
              <a:rPr lang="en-US" i="0" dirty="0"/>
              <a:t>).</a:t>
            </a:r>
          </a:p>
          <a:p>
            <a:pPr marL="0" indent="0">
              <a:buNone/>
            </a:pPr>
            <a:r>
              <a:rPr lang="en-GB" i="0" dirty="0"/>
              <a:t>2. Using Section widgets create placeholder for content items</a:t>
            </a:r>
          </a:p>
          <a:p>
            <a:pPr marL="0" indent="0">
              <a:buNone/>
            </a:pPr>
            <a:r>
              <a:rPr lang="en-GB" i="0" dirty="0"/>
              <a:t>3. Configure a website navigation. Create some dummy pages</a:t>
            </a:r>
            <a:r>
              <a:rPr lang="bg-BG" i="0" dirty="0"/>
              <a:t> </a:t>
            </a:r>
            <a:r>
              <a:rPr lang="en-US" i="0" dirty="0"/>
              <a:t>and list them in the navigation</a:t>
            </a:r>
            <a:r>
              <a:rPr lang="en-GB" i="0" dirty="0"/>
              <a:t>. </a:t>
            </a:r>
          </a:p>
          <a:p>
            <a:pPr marL="0" indent="0">
              <a:buNone/>
            </a:pPr>
            <a:r>
              <a:rPr lang="en-GB" b="1" dirty="0"/>
              <a:t>Tip</a:t>
            </a:r>
            <a:r>
              <a:rPr lang="en-GB" dirty="0"/>
              <a:t>: Don’t drop the navigation on pages. Drop it on the template you are using:  Design &gt;  Page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Templates.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09" y="1189600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76125" y="997983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 </a:t>
            </a:r>
            <a:r>
              <a:rPr lang="en-US" sz="4000" b="1" i="0" dirty="0"/>
              <a:t>Widgets.</a:t>
            </a:r>
            <a:r>
              <a:rPr lang="en-US" sz="4000" b="1" i="0" dirty="0">
                <a:solidFill>
                  <a:srgbClr val="55D400"/>
                </a:solidFill>
              </a:rPr>
              <a:t> </a:t>
            </a:r>
            <a:r>
              <a:rPr lang="en-US" sz="4000" b="1" i="0" dirty="0"/>
              <a:t>Content Widgets &amp; Section Widgets</a:t>
            </a:r>
          </a:p>
        </p:txBody>
      </p:sp>
    </p:spTree>
    <p:extLst>
      <p:ext uri="{BB962C8B-B14F-4D97-AF65-F5344CB8AC3E}">
        <p14:creationId xmlns:p14="http://schemas.microsoft.com/office/powerpoint/2010/main" val="154031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98036F-8AEC-C085-49F9-867D8A460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927" y="512763"/>
            <a:ext cx="10807473" cy="4871517"/>
          </a:xfrm>
          <a:ln w="38100">
            <a:solidFill>
              <a:schemeClr val="accent1"/>
            </a:solidFill>
            <a:prstDash val="dash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E6498-B002-5146-674A-34526B693759}"/>
              </a:ext>
            </a:extLst>
          </p:cNvPr>
          <p:cNvSpPr txBox="1"/>
          <p:nvPr/>
        </p:nvSpPr>
        <p:spPr bwMode="auto">
          <a:xfrm>
            <a:off x="785812" y="5660572"/>
            <a:ext cx="10617200" cy="595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Use Content Block Widget to create Such Banners.</a:t>
            </a:r>
            <a:endParaRPr lang="en-IN" i="0" dirty="0"/>
          </a:p>
        </p:txBody>
      </p:sp>
    </p:spTree>
    <p:extLst>
      <p:ext uri="{BB962C8B-B14F-4D97-AF65-F5344CB8AC3E}">
        <p14:creationId xmlns:p14="http://schemas.microsoft.com/office/powerpoint/2010/main" val="1047665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9D34D6-1058-F92C-F1DF-AA7F1D046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4" y="330040"/>
            <a:ext cx="12008467" cy="6197919"/>
          </a:xfrm>
          <a:prstGeom prst="rect">
            <a:avLst/>
          </a:prstGeom>
          <a:ln w="38100">
            <a:solidFill>
              <a:schemeClr val="accent1"/>
            </a:solidFill>
            <a:prstDash val="dash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14D951-E098-7B54-0B87-23A4364FC97C}"/>
              </a:ext>
            </a:extLst>
          </p:cNvPr>
          <p:cNvSpPr/>
          <p:nvPr/>
        </p:nvSpPr>
        <p:spPr bwMode="auto">
          <a:xfrm>
            <a:off x="230869" y="1117600"/>
            <a:ext cx="11466286" cy="296817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AA95C9-E2C7-6225-3E06-ABFB5BAEBDCC}"/>
              </a:ext>
            </a:extLst>
          </p:cNvPr>
          <p:cNvSpPr/>
          <p:nvPr/>
        </p:nvSpPr>
        <p:spPr bwMode="auto">
          <a:xfrm>
            <a:off x="0" y="4434114"/>
            <a:ext cx="12114521" cy="230051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285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424366"/>
            <a:ext cx="5514944" cy="20092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Creation of</a:t>
            </a:r>
            <a:br>
              <a:rPr lang="en-US" sz="4400" b="1" dirty="0"/>
            </a:br>
            <a:r>
              <a:rPr lang="en-US" sz="4400" b="1" dirty="0"/>
              <a:t>custom widget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1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73A3E"/>
                </a:solidFill>
              </a:rPr>
              <a:t>Create a Custom widget using </a:t>
            </a:r>
            <a:r>
              <a:rPr lang="en-US" dirty="0" err="1">
                <a:solidFill>
                  <a:srgbClr val="373A3E"/>
                </a:solidFill>
              </a:rPr>
              <a:t>Asp.Net</a:t>
            </a:r>
            <a:r>
              <a:rPr lang="en-US" dirty="0">
                <a:solidFill>
                  <a:srgbClr val="373A3E"/>
                </a:solidFill>
              </a:rPr>
              <a:t>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5"/>
            <a:ext cx="10948386" cy="19059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Sitefinity Core widgets, as the name suggest, build in renderer application. </a:t>
            </a:r>
          </a:p>
          <a:p>
            <a:pPr lvl="1"/>
            <a:r>
              <a:rPr lang="en-US" dirty="0"/>
              <a:t>They have a entities;</a:t>
            </a:r>
          </a:p>
          <a:p>
            <a:pPr lvl="1"/>
            <a:r>
              <a:rPr lang="en-US" dirty="0"/>
              <a:t>They have a view;</a:t>
            </a:r>
          </a:p>
          <a:p>
            <a:pPr lvl="1"/>
            <a:r>
              <a:rPr lang="en-US" dirty="0"/>
              <a:t>They have a </a:t>
            </a:r>
            <a:r>
              <a:rPr lang="en-US" dirty="0" err="1"/>
              <a:t>viewcomponents</a:t>
            </a:r>
            <a:r>
              <a:rPr lang="en-US" dirty="0"/>
              <a:t>;</a:t>
            </a:r>
            <a:endParaRPr lang="bg-BG" dirty="0"/>
          </a:p>
          <a:p>
            <a:pPr lvl="1"/>
            <a:endParaRPr lang="bg-BG" dirty="0"/>
          </a:p>
          <a:p>
            <a:pPr marL="456926" lvl="1" indent="0">
              <a:buNone/>
            </a:pPr>
            <a:r>
              <a:rPr lang="en-US" dirty="0"/>
              <a:t>			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96D8E4FA-91A7-479C-A27B-47C98FDF3FB6}"/>
              </a:ext>
            </a:extLst>
          </p:cNvPr>
          <p:cNvSpPr txBox="1"/>
          <p:nvPr/>
        </p:nvSpPr>
        <p:spPr>
          <a:xfrm>
            <a:off x="2271851" y="4168439"/>
            <a:ext cx="7268124" cy="707886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en-US" sz="2000" b="1" i="0" dirty="0"/>
              <a:t>Developers familiar with ASP.NET Core, would know how to work with an Custom widget in Sitefinity Core. </a:t>
            </a:r>
          </a:p>
        </p:txBody>
      </p:sp>
      <p:pic>
        <p:nvPicPr>
          <p:cNvPr id="6" name="Картина 6">
            <a:extLst>
              <a:ext uri="{FF2B5EF4-FFF2-40B4-BE49-F238E27FC236}">
                <a16:creationId xmlns:a16="http://schemas.microsoft.com/office/drawing/2014/main" id="{54A77896-177C-47A4-901D-B178DA724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35" y="4168439"/>
            <a:ext cx="664190" cy="707886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403C4447-70EA-401B-95E9-89633CF0E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35" y="5261820"/>
            <a:ext cx="664190" cy="707886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8318F360-CC89-4CF2-B251-5501B5E21C7D}"/>
              </a:ext>
            </a:extLst>
          </p:cNvPr>
          <p:cNvSpPr txBox="1"/>
          <p:nvPr/>
        </p:nvSpPr>
        <p:spPr>
          <a:xfrm>
            <a:off x="2271851" y="5150013"/>
            <a:ext cx="7268124" cy="1015663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en-US" sz="2000" b="1" i="0" dirty="0">
                <a:hlinkClick r:id="rId4"/>
              </a:rPr>
              <a:t>Sitefinity official documentation</a:t>
            </a:r>
            <a:r>
              <a:rPr lang="en-US" sz="2000" b="1" i="0" dirty="0"/>
              <a:t> has well written step-by-step guide and examples of custom widgets, including code snippets.</a:t>
            </a:r>
          </a:p>
        </p:txBody>
      </p:sp>
    </p:spTree>
    <p:extLst>
      <p:ext uri="{BB962C8B-B14F-4D97-AF65-F5344CB8AC3E}">
        <p14:creationId xmlns:p14="http://schemas.microsoft.com/office/powerpoint/2010/main" val="4184947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489375" y="1077546"/>
            <a:ext cx="8511727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</a:t>
            </a:r>
            <a:r>
              <a:rPr lang="en-US" sz="4000" b="1" i="0" dirty="0"/>
              <a:t> Create a “Hello World” Sitefinity Core widget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In Renderer application add new Folder names “</a:t>
            </a:r>
            <a:r>
              <a:rPr lang="en-US" sz="2000" i="0" dirty="0" err="1"/>
              <a:t>ViewComponents</a:t>
            </a:r>
            <a:r>
              <a:rPr lang="en-US" sz="2000" i="0" dirty="0"/>
              <a:t>”. Add a Class Named “</a:t>
            </a:r>
            <a:r>
              <a:rPr lang="en-US" sz="2000" i="0" dirty="0" err="1"/>
              <a:t>HelloWorldViewComponent</a:t>
            </a:r>
            <a:r>
              <a:rPr lang="en-US" sz="2000" i="0" dirty="0"/>
              <a:t>”.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 err="1"/>
              <a:t>HelloWorldViewComponent</a:t>
            </a:r>
            <a:r>
              <a:rPr lang="en-US" sz="2000" i="0" dirty="0"/>
              <a:t> Class should inherit from </a:t>
            </a:r>
            <a:r>
              <a:rPr lang="en-US" sz="2000" i="0" dirty="0" err="1"/>
              <a:t>ViewComponent</a:t>
            </a:r>
            <a:r>
              <a:rPr lang="en-US" sz="2000" i="0" dirty="0"/>
              <a:t> Base Class. CS Class should have attribute “</a:t>
            </a:r>
            <a:r>
              <a:rPr lang="en-US" sz="2000" b="1" i="0" dirty="0"/>
              <a:t>[</a:t>
            </a:r>
            <a:r>
              <a:rPr lang="en-US" sz="2000" b="1" i="0" dirty="0" err="1"/>
              <a:t>SitefinityWidget</a:t>
            </a:r>
            <a:r>
              <a:rPr lang="en-US" sz="2000" b="1" i="0" dirty="0"/>
              <a:t>]</a:t>
            </a:r>
            <a:r>
              <a:rPr lang="en-US" sz="2000" i="0" dirty="0"/>
              <a:t>”.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Create a folder named “Entities” a Model Class named “</a:t>
            </a:r>
            <a:r>
              <a:rPr lang="en-US" sz="2000" i="0" dirty="0" err="1"/>
              <a:t>HelloWorldEntity</a:t>
            </a:r>
            <a:r>
              <a:rPr lang="en-US" sz="2000" i="0" dirty="0"/>
              <a:t>”. add a string type property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Then Create Another folder named “Views/Shared/Components/HelloWorld”. Add a code file and name it “</a:t>
            </a:r>
            <a:r>
              <a:rPr lang="en-US" sz="2000" i="0" dirty="0" err="1"/>
              <a:t>Default.cshtml</a:t>
            </a:r>
            <a:r>
              <a:rPr lang="en-US" sz="2000" i="0" dirty="0"/>
              <a:t>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i="0" dirty="0"/>
              <a:t>Build and test.</a:t>
            </a:r>
          </a:p>
        </p:txBody>
      </p:sp>
    </p:spTree>
    <p:extLst>
      <p:ext uri="{BB962C8B-B14F-4D97-AF65-F5344CB8AC3E}">
        <p14:creationId xmlns:p14="http://schemas.microsoft.com/office/powerpoint/2010/main" val="395003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E8776A-C71F-A8E9-9541-EC0EB9BB2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029" y="2326884"/>
            <a:ext cx="8601270" cy="4316864"/>
          </a:xfrm>
          <a:prstGeom prst="rect">
            <a:avLst/>
          </a:prstGeom>
          <a:ln w="38100">
            <a:solidFill>
              <a:srgbClr val="55D400"/>
            </a:solidFill>
            <a:prstDash val="dash"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7D88BD6-6E4D-D9EA-C7EE-63048C17DC3C}"/>
              </a:ext>
            </a:extLst>
          </p:cNvPr>
          <p:cNvSpPr txBox="1">
            <a:spLocks/>
          </p:cNvSpPr>
          <p:nvPr/>
        </p:nvSpPr>
        <p:spPr>
          <a:xfrm>
            <a:off x="499757" y="946159"/>
            <a:ext cx="10948386" cy="1267270"/>
          </a:xfrm>
          <a:prstGeom prst="rect">
            <a:avLst/>
          </a:prstGeom>
        </p:spPr>
        <p:txBody>
          <a:bodyPr/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SzTx/>
            </a:pPr>
            <a:r>
              <a:rPr lang="en-US" dirty="0"/>
              <a:t>New widget will appear on under content tab on page edit.</a:t>
            </a:r>
            <a:r>
              <a:rPr lang="en-US" i="0" dirty="0"/>
              <a:t> </a:t>
            </a:r>
          </a:p>
          <a:p>
            <a:pPr>
              <a:buSzTx/>
            </a:pPr>
            <a:r>
              <a:rPr lang="en-US" i="0" dirty="0"/>
              <a:t>Select and edit HelloWorld widget to set any message for the widget			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0CB8E5-9BCA-46EC-7BD7-D4407A586030}"/>
              </a:ext>
            </a:extLst>
          </p:cNvPr>
          <p:cNvCxnSpPr/>
          <p:nvPr/>
        </p:nvCxnSpPr>
        <p:spPr bwMode="auto">
          <a:xfrm flipH="1">
            <a:off x="4318000" y="2576286"/>
            <a:ext cx="834571" cy="2830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5D4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276086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555592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4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Working with Content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7598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BEBE6-E7D1-6165-83B2-44318B2F7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97" y="300485"/>
            <a:ext cx="9698718" cy="3615430"/>
          </a:xfrm>
          <a:prstGeom prst="rect">
            <a:avLst/>
          </a:prstGeom>
          <a:ln w="38100">
            <a:solidFill>
              <a:schemeClr val="accent1"/>
            </a:solidFill>
            <a:prstDash val="dash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60ED1A-8B23-6523-46AD-0C6FF32BA261}"/>
              </a:ext>
            </a:extLst>
          </p:cNvPr>
          <p:cNvSpPr/>
          <p:nvPr/>
        </p:nvSpPr>
        <p:spPr bwMode="auto">
          <a:xfrm>
            <a:off x="1197430" y="442686"/>
            <a:ext cx="4651828" cy="330200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BB825A-4EAE-08DC-D313-77734489052C}"/>
              </a:ext>
            </a:extLst>
          </p:cNvPr>
          <p:cNvSpPr/>
          <p:nvPr/>
        </p:nvSpPr>
        <p:spPr bwMode="auto">
          <a:xfrm>
            <a:off x="5956527" y="442686"/>
            <a:ext cx="4651828" cy="330200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00AF79-8AA9-7BF9-89D7-97D5A238635F}"/>
              </a:ext>
            </a:extLst>
          </p:cNvPr>
          <p:cNvCxnSpPr/>
          <p:nvPr/>
        </p:nvCxnSpPr>
        <p:spPr bwMode="auto">
          <a:xfrm>
            <a:off x="3523344" y="3429000"/>
            <a:ext cx="0" cy="107042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8C081C-46CC-38EE-EAFC-18D42F93EE8C}"/>
              </a:ext>
            </a:extLst>
          </p:cNvPr>
          <p:cNvCxnSpPr/>
          <p:nvPr/>
        </p:nvCxnSpPr>
        <p:spPr bwMode="auto">
          <a:xfrm>
            <a:off x="8719459" y="3429000"/>
            <a:ext cx="0" cy="107042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1285B0-EB74-31F4-C681-E5FD76BF3DBC}"/>
              </a:ext>
            </a:extLst>
          </p:cNvPr>
          <p:cNvSpPr txBox="1"/>
          <p:nvPr/>
        </p:nvSpPr>
        <p:spPr bwMode="auto">
          <a:xfrm>
            <a:off x="1085397" y="4579257"/>
            <a:ext cx="4705803" cy="120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This can be created by Either using Content Block or Events. In This case we are using Events</a:t>
            </a:r>
            <a:endParaRPr lang="en-IN" i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FBBF58-2FF7-EC64-A4E2-CA146BF90245}"/>
              </a:ext>
            </a:extLst>
          </p:cNvPr>
          <p:cNvSpPr txBox="1"/>
          <p:nvPr/>
        </p:nvSpPr>
        <p:spPr bwMode="auto">
          <a:xfrm>
            <a:off x="6012997" y="4579257"/>
            <a:ext cx="4705803" cy="1008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/>
              <a:t>This Looks pretty Static text so we can use Content Block</a:t>
            </a:r>
            <a:endParaRPr lang="en-IN" i="0" dirty="0"/>
          </a:p>
        </p:txBody>
      </p:sp>
    </p:spTree>
    <p:extLst>
      <p:ext uri="{BB962C8B-B14F-4D97-AF65-F5344CB8AC3E}">
        <p14:creationId xmlns:p14="http://schemas.microsoft.com/office/powerpoint/2010/main" val="2145940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List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create content using the </a:t>
            </a:r>
            <a:r>
              <a:rPr lang="en-US" b="1" dirty="0">
                <a:solidFill>
                  <a:schemeClr val="accent1"/>
                </a:solidFill>
              </a:rPr>
              <a:t>Sitefinity CMS content list modules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Content List Modules store </a:t>
            </a:r>
            <a:r>
              <a:rPr lang="en-US" u="sng" dirty="0"/>
              <a:t>reusable content</a:t>
            </a:r>
          </a:p>
          <a:p>
            <a:pPr lvl="1"/>
            <a:r>
              <a:rPr lang="en-US" dirty="0"/>
              <a:t>Might be used in many website pages. </a:t>
            </a:r>
          </a:p>
          <a:p>
            <a:pPr lvl="1"/>
            <a:r>
              <a:rPr lang="en-US" dirty="0"/>
              <a:t>Might be consumed by other integrations, or just kept in the back-end for administrators. </a:t>
            </a:r>
          </a:p>
          <a:p>
            <a:r>
              <a:rPr lang="en-US" dirty="0"/>
              <a:t>Other users can view, edit, and publish it as well. </a:t>
            </a:r>
            <a:endParaRPr lang="bg-BG" dirty="0"/>
          </a:p>
          <a:p>
            <a:endParaRPr lang="bg-BG" sz="2800" i="1" dirty="0"/>
          </a:p>
          <a:p>
            <a:pPr marL="0" indent="0">
              <a:buNone/>
            </a:pPr>
            <a:r>
              <a:rPr lang="en-US" sz="2800" b="1" dirty="0"/>
              <a:t>Important</a:t>
            </a:r>
            <a:r>
              <a:rPr lang="en-US" sz="2800" dirty="0"/>
              <a:t>: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</a:rPr>
              <a:t>Content modules </a:t>
            </a:r>
            <a:r>
              <a:rPr lang="en-US" sz="2000" dirty="0"/>
              <a:t>not to be mistaken by Service Modules (Also called Intra-modules or Periphery modules)</a:t>
            </a:r>
          </a:p>
        </p:txBody>
      </p:sp>
    </p:spTree>
    <p:extLst>
      <p:ext uri="{BB962C8B-B14F-4D97-AF65-F5344CB8AC3E}">
        <p14:creationId xmlns:p14="http://schemas.microsoft.com/office/powerpoint/2010/main" val="434876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274" y="1314578"/>
            <a:ext cx="6555592" cy="1420412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Presentation Conventions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32">
            <a:extLst>
              <a:ext uri="{FF2B5EF4-FFF2-40B4-BE49-F238E27FC236}">
                <a16:creationId xmlns:a16="http://schemas.microsoft.com/office/drawing/2014/main" id="{D8B52D5E-DF5F-47E0-BEB9-59B1596FA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10" y="2316046"/>
            <a:ext cx="722230" cy="768826"/>
          </a:xfrm>
          <a:prstGeom prst="rect">
            <a:avLst/>
          </a:prstGeom>
        </p:spPr>
      </p:pic>
      <p:pic>
        <p:nvPicPr>
          <p:cNvPr id="4" name="Picture 46">
            <a:extLst>
              <a:ext uri="{FF2B5EF4-FFF2-40B4-BE49-F238E27FC236}">
                <a16:creationId xmlns:a16="http://schemas.microsoft.com/office/drawing/2014/main" id="{4F79A6D0-3801-44E8-AF8C-95DEF97EC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74" y="3723077"/>
            <a:ext cx="811166" cy="741638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3285271A-8BCB-4D46-A199-22A1B2C19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74" y="5086326"/>
            <a:ext cx="811166" cy="9414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067F97-267B-465A-8239-2B006A130374}"/>
              </a:ext>
            </a:extLst>
          </p:cNvPr>
          <p:cNvSpPr/>
          <p:nvPr/>
        </p:nvSpPr>
        <p:spPr>
          <a:xfrm>
            <a:off x="2063032" y="5326197"/>
            <a:ext cx="1452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Exercise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399E4A-E617-4A7E-AB4F-ECF35E2ED930}"/>
              </a:ext>
            </a:extLst>
          </p:cNvPr>
          <p:cNvSpPr/>
          <p:nvPr/>
        </p:nvSpPr>
        <p:spPr>
          <a:xfrm>
            <a:off x="2063032" y="3863063"/>
            <a:ext cx="1741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auto">
              <a:spcBef>
                <a:spcPts val="600"/>
              </a:spcBef>
              <a:spcAft>
                <a:spcPts val="0"/>
              </a:spcAft>
              <a:buSzTx/>
              <a:defRPr/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Live Demo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8C6F8F-75B9-47C4-B7C5-B6228764217A}"/>
              </a:ext>
            </a:extLst>
          </p:cNvPr>
          <p:cNvSpPr/>
          <p:nvPr/>
        </p:nvSpPr>
        <p:spPr>
          <a:xfrm>
            <a:off x="2063032" y="2469627"/>
            <a:ext cx="1665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fontAlgn="auto">
              <a:spcBef>
                <a:spcPts val="600"/>
              </a:spcBef>
              <a:spcAft>
                <a:spcPts val="0"/>
              </a:spcAft>
              <a:buSzTx/>
              <a:defRPr/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</a:rPr>
              <a:t>Useful Tip</a:t>
            </a:r>
          </a:p>
        </p:txBody>
      </p:sp>
    </p:spTree>
    <p:extLst>
      <p:ext uri="{BB962C8B-B14F-4D97-AF65-F5344CB8AC3E}">
        <p14:creationId xmlns:p14="http://schemas.microsoft.com/office/powerpoint/2010/main" val="3142538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List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2800" dirty="0"/>
              <a:t>Content List Modules hierarchy </a:t>
            </a:r>
            <a:endParaRPr lang="en-US" sz="2800" i="1" dirty="0"/>
          </a:p>
          <a:p>
            <a:pPr lvl="1"/>
            <a:r>
              <a:rPr lang="en-US" sz="2200" dirty="0"/>
              <a:t>News as an example of one level structure</a:t>
            </a:r>
          </a:p>
          <a:p>
            <a:pPr lvl="1"/>
            <a:r>
              <a:rPr lang="en-US" sz="2200" dirty="0"/>
              <a:t>Blogs as an example of hierarchical content structure. </a:t>
            </a:r>
          </a:p>
          <a:p>
            <a:pPr lvl="1"/>
            <a:r>
              <a:rPr lang="en-US" sz="2200" dirty="0"/>
              <a:t>Images, Videos, Documents &amp; Files – as an example of content, stored in Libraries</a:t>
            </a:r>
          </a:p>
          <a:p>
            <a:pPr lvl="2"/>
            <a:r>
              <a:rPr lang="en-US" sz="2200" dirty="0"/>
              <a:t>Libraries storage – Database, File System, custom.</a:t>
            </a:r>
          </a:p>
          <a:p>
            <a:pPr lvl="1"/>
            <a:r>
              <a:rPr lang="en-US" sz="2200" dirty="0"/>
              <a:t>List and Details Templates are used to display Content. We can customize these templates to display content as per design.</a:t>
            </a:r>
          </a:p>
          <a:p>
            <a:pPr lvl="1"/>
            <a:endParaRPr lang="en-US" sz="2200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926A9BCE-E042-494E-A65E-EF8EDF37E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568" y="4660370"/>
            <a:ext cx="935904" cy="997476"/>
          </a:xfrm>
          <a:prstGeom prst="rect">
            <a:avLst/>
          </a:prstGeom>
        </p:spPr>
      </p:pic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CDD0CF15-8C64-402A-9183-3A8B6A608C0E}"/>
              </a:ext>
            </a:extLst>
          </p:cNvPr>
          <p:cNvSpPr/>
          <p:nvPr/>
        </p:nvSpPr>
        <p:spPr>
          <a:xfrm>
            <a:off x="2927874" y="4558944"/>
            <a:ext cx="85174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Tx/>
            </a:pPr>
            <a:r>
              <a:rPr lang="en-US" b="1" i="0" dirty="0"/>
              <a:t>Proper content creation &amp; editing in modules is very important for SEO. Alternative text for images, proper URLs, meta information is handled there.</a:t>
            </a:r>
          </a:p>
        </p:txBody>
      </p:sp>
    </p:spTree>
    <p:extLst>
      <p:ext uri="{BB962C8B-B14F-4D97-AF65-F5344CB8AC3E}">
        <p14:creationId xmlns:p14="http://schemas.microsoft.com/office/powerpoint/2010/main" val="29024702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List Module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079294"/>
            <a:ext cx="5536598" cy="5292936"/>
          </a:xfrm>
        </p:spPr>
        <p:txBody>
          <a:bodyPr/>
          <a:lstStyle/>
          <a:p>
            <a:pPr lvl="1"/>
            <a:r>
              <a:rPr lang="en-US" sz="2400" dirty="0">
                <a:solidFill>
                  <a:srgbClr val="373A3E"/>
                </a:solidFill>
              </a:rPr>
              <a:t>Create folder with component name for which we are going to create the custom widget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Create 2 </a:t>
            </a:r>
            <a:r>
              <a:rPr lang="en-US" sz="2400" dirty="0" err="1">
                <a:solidFill>
                  <a:srgbClr val="000000"/>
                </a:solidFill>
              </a:rPr>
              <a:t>cshtml</a:t>
            </a:r>
            <a:r>
              <a:rPr lang="en-US" sz="2400" dirty="0">
                <a:solidFill>
                  <a:srgbClr val="000000"/>
                </a:solidFill>
              </a:rPr>
              <a:t> files list.&lt;</a:t>
            </a:r>
            <a:r>
              <a:rPr lang="en-US" sz="2400" dirty="0" err="1">
                <a:solidFill>
                  <a:srgbClr val="000000"/>
                </a:solidFill>
              </a:rPr>
              <a:t>templatename</a:t>
            </a:r>
            <a:r>
              <a:rPr lang="en-US" sz="2400" dirty="0">
                <a:solidFill>
                  <a:srgbClr val="000000"/>
                </a:solidFill>
              </a:rPr>
              <a:t>&gt;.</a:t>
            </a:r>
            <a:r>
              <a:rPr lang="en-US" sz="2400" dirty="0" err="1">
                <a:solidFill>
                  <a:srgbClr val="000000"/>
                </a:solidFill>
              </a:rPr>
              <a:t>cshtml</a:t>
            </a:r>
            <a:r>
              <a:rPr lang="en-US" sz="2400" dirty="0">
                <a:solidFill>
                  <a:srgbClr val="000000"/>
                </a:solidFill>
              </a:rPr>
              <a:t> and details.&lt;</a:t>
            </a:r>
            <a:r>
              <a:rPr lang="en-US" sz="2400" dirty="0" err="1">
                <a:solidFill>
                  <a:srgbClr val="000000"/>
                </a:solidFill>
              </a:rPr>
              <a:t>templatename</a:t>
            </a:r>
            <a:r>
              <a:rPr lang="en-US" sz="2400" dirty="0">
                <a:solidFill>
                  <a:srgbClr val="000000"/>
                </a:solidFill>
              </a:rPr>
              <a:t>&gt;.</a:t>
            </a:r>
            <a:r>
              <a:rPr lang="en-US" sz="2400" dirty="0" err="1">
                <a:solidFill>
                  <a:srgbClr val="000000"/>
                </a:solidFill>
              </a:rPr>
              <a:t>cshtml</a:t>
            </a:r>
            <a:endParaRPr lang="en-US" sz="2400" dirty="0">
              <a:solidFill>
                <a:srgbClr val="000000"/>
              </a:solidFill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One </a:t>
            </a:r>
            <a:r>
              <a:rPr lang="en-US" sz="2400" dirty="0" err="1">
                <a:solidFill>
                  <a:srgbClr val="000000"/>
                </a:solidFill>
              </a:rPr>
              <a:t>json</a:t>
            </a:r>
            <a:r>
              <a:rPr lang="en-US" sz="2400" dirty="0">
                <a:solidFill>
                  <a:srgbClr val="000000"/>
                </a:solidFill>
              </a:rPr>
              <a:t> file name as </a:t>
            </a:r>
            <a:r>
              <a:rPr lang="en-US" sz="2400" dirty="0" err="1">
                <a:solidFill>
                  <a:srgbClr val="000000"/>
                </a:solidFill>
              </a:rPr>
              <a:t>ViewsMetaData.cshtml</a:t>
            </a:r>
            <a:endParaRPr lang="en-US" sz="2400" dirty="0">
              <a:solidFill>
                <a:srgbClr val="000000"/>
              </a:solidFill>
            </a:endParaRPr>
          </a:p>
          <a:p>
            <a:pPr lvl="1"/>
            <a:r>
              <a:rPr lang="en-US" sz="2400" dirty="0" err="1">
                <a:solidFill>
                  <a:srgbClr val="000000"/>
                </a:solidFill>
              </a:rPr>
              <a:t>ViewMetaData</a:t>
            </a:r>
            <a:r>
              <a:rPr lang="en-US" sz="2400" dirty="0">
                <a:solidFill>
                  <a:srgbClr val="000000"/>
                </a:solidFill>
              </a:rPr>
              <a:t> Defines the Fields Mapping to content fields.</a:t>
            </a:r>
          </a:p>
          <a:p>
            <a:pPr lvl="2"/>
            <a:endParaRPr lang="en-US" sz="2800" dirty="0">
              <a:solidFill>
                <a:srgbClr val="373A3E"/>
              </a:solidFill>
            </a:endParaRPr>
          </a:p>
          <a:p>
            <a:pPr marL="0" lvl="0" indent="0" defTabSz="914400">
              <a:buClr>
                <a:srgbClr val="00A4A5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342900" lvl="0" indent="-342900" defTabSz="914400">
              <a:buClr>
                <a:srgbClr val="00A4A5"/>
              </a:buClr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C85565-E074-5C46-915B-00019D5FD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24" y="500737"/>
            <a:ext cx="4007206" cy="5602518"/>
          </a:xfrm>
          <a:prstGeom prst="rect">
            <a:avLst/>
          </a:prstGeom>
          <a:ln w="38100">
            <a:solidFill>
              <a:srgbClr val="54D300"/>
            </a:solidFill>
            <a:prstDash val="dash"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F09F4B-8A1B-3884-7FD5-9047A22B3F97}"/>
              </a:ext>
            </a:extLst>
          </p:cNvPr>
          <p:cNvCxnSpPr>
            <a:cxnSpLocks/>
          </p:cNvCxnSpPr>
          <p:nvPr/>
        </p:nvCxnSpPr>
        <p:spPr bwMode="auto">
          <a:xfrm>
            <a:off x="6627813" y="3526968"/>
            <a:ext cx="311853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4F57344-D8E9-DB34-5E60-110EF1CDB262}"/>
              </a:ext>
            </a:extLst>
          </p:cNvPr>
          <p:cNvSpPr/>
          <p:nvPr/>
        </p:nvSpPr>
        <p:spPr bwMode="auto">
          <a:xfrm>
            <a:off x="9797143" y="3301996"/>
            <a:ext cx="2045558" cy="703943"/>
          </a:xfrm>
          <a:prstGeom prst="rect">
            <a:avLst/>
          </a:prstGeom>
          <a:noFill/>
          <a:ln w="38100" cap="flat" cmpd="sng" algn="ctr">
            <a:solidFill>
              <a:srgbClr val="54D3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IN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415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45433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Built-in modules. Modules CRUD.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954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Types of Workflow statuses</a:t>
            </a:r>
            <a:r>
              <a:rPr lang="bg-BG" dirty="0"/>
              <a:t> 1/2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3200" dirty="0"/>
              <a:t>Published</a:t>
            </a:r>
          </a:p>
          <a:p>
            <a:pPr lvl="1"/>
            <a:r>
              <a:rPr lang="en-US" sz="2800" dirty="0"/>
              <a:t>content is visible on the front-end</a:t>
            </a:r>
          </a:p>
          <a:p>
            <a:r>
              <a:rPr lang="en-US" sz="3200" dirty="0"/>
              <a:t>Draft</a:t>
            </a:r>
          </a:p>
          <a:p>
            <a:pPr lvl="1"/>
            <a:r>
              <a:rPr lang="en-US" sz="2800" dirty="0"/>
              <a:t>initial state of an item when first created</a:t>
            </a:r>
          </a:p>
          <a:p>
            <a:r>
              <a:rPr lang="en-US" sz="3200" dirty="0"/>
              <a:t>Draft (newer than Published)</a:t>
            </a:r>
          </a:p>
          <a:p>
            <a:pPr lvl="1"/>
            <a:r>
              <a:rPr lang="en-US" sz="2800" dirty="0"/>
              <a:t>When published version is edited without being published again</a:t>
            </a:r>
          </a:p>
        </p:txBody>
      </p:sp>
    </p:spTree>
    <p:extLst>
      <p:ext uri="{BB962C8B-B14F-4D97-AF65-F5344CB8AC3E}">
        <p14:creationId xmlns:p14="http://schemas.microsoft.com/office/powerpoint/2010/main" val="4215382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Types of Workflow statuses</a:t>
            </a:r>
            <a:r>
              <a:rPr lang="bg-BG" dirty="0"/>
              <a:t>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3200" dirty="0"/>
              <a:t>Scheduled</a:t>
            </a:r>
          </a:p>
          <a:p>
            <a:pPr lvl="1"/>
            <a:r>
              <a:rPr lang="en-US" sz="2800" dirty="0"/>
              <a:t> assigned date and time when it will be automatically published or unpublished.</a:t>
            </a:r>
          </a:p>
          <a:p>
            <a:r>
              <a:rPr lang="en-US" sz="3200" dirty="0"/>
              <a:t>Unpublished</a:t>
            </a:r>
          </a:p>
          <a:p>
            <a:pPr lvl="1"/>
            <a:r>
              <a:rPr lang="en-US" sz="2800" dirty="0"/>
              <a:t>not visible on front-end</a:t>
            </a:r>
          </a:p>
          <a:p>
            <a:r>
              <a:rPr lang="en-US" sz="3200" dirty="0"/>
              <a:t>Locked for editing</a:t>
            </a:r>
          </a:p>
          <a:p>
            <a:pPr lvl="1"/>
            <a:r>
              <a:rPr lang="en-US" sz="2800" dirty="0"/>
              <a:t>item cannot be opened, because it is being edited by another user.</a:t>
            </a:r>
          </a:p>
        </p:txBody>
      </p:sp>
    </p:spTree>
    <p:extLst>
      <p:ext uri="{BB962C8B-B14F-4D97-AF65-F5344CB8AC3E}">
        <p14:creationId xmlns:p14="http://schemas.microsoft.com/office/powerpoint/2010/main" val="42040552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Content Workflow. </a:t>
            </a:r>
          </a:p>
          <a:p>
            <a:pPr marL="0" indent="0">
              <a:buNone/>
            </a:pPr>
            <a:r>
              <a:rPr lang="en-US" sz="4400" b="1" dirty="0"/>
              <a:t>Schedule for publishing.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2951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Customizing Build-In Content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93" y="1321015"/>
            <a:ext cx="5508915" cy="5172075"/>
          </a:xfrm>
        </p:spPr>
        <p:txBody>
          <a:bodyPr/>
          <a:lstStyle/>
          <a:p>
            <a:r>
              <a:rPr lang="en-US" sz="2800" dirty="0"/>
              <a:t>Available field types</a:t>
            </a:r>
          </a:p>
          <a:p>
            <a:pPr lvl="1"/>
            <a:r>
              <a:rPr lang="en-US" sz="2400" dirty="0"/>
              <a:t>Text (Short text / Long text field)</a:t>
            </a:r>
          </a:p>
          <a:p>
            <a:pPr lvl="1"/>
            <a:r>
              <a:rPr lang="en-US" sz="2400" dirty="0"/>
              <a:t>Choices (Checkboxes / Radio buttons) </a:t>
            </a:r>
          </a:p>
          <a:p>
            <a:pPr lvl="1"/>
            <a:r>
              <a:rPr lang="en-US" sz="2400" dirty="0"/>
              <a:t>Boolean (Yes/No)</a:t>
            </a:r>
          </a:p>
          <a:p>
            <a:pPr lvl="1"/>
            <a:r>
              <a:rPr lang="en-US" sz="2400" dirty="0"/>
              <a:t>Date &amp; Time</a:t>
            </a:r>
          </a:p>
          <a:p>
            <a:pPr lvl="1"/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50AB33-930A-435E-8452-BCAB7DA262C3}"/>
              </a:ext>
            </a:extLst>
          </p:cNvPr>
          <p:cNvSpPr txBox="1">
            <a:spLocks/>
          </p:cNvSpPr>
          <p:nvPr/>
        </p:nvSpPr>
        <p:spPr>
          <a:xfrm>
            <a:off x="5712575" y="1321015"/>
            <a:ext cx="5240129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r>
              <a:rPr lang="en-US" sz="2400" i="0" dirty="0"/>
              <a:t>Number</a:t>
            </a:r>
          </a:p>
          <a:p>
            <a:pPr lvl="1">
              <a:buSzTx/>
            </a:pPr>
            <a:r>
              <a:rPr lang="en-US" sz="2400" i="0" dirty="0"/>
              <a:t>Classification</a:t>
            </a:r>
          </a:p>
          <a:p>
            <a:pPr lvl="1">
              <a:buSzTx/>
            </a:pPr>
            <a:r>
              <a:rPr lang="en-US" sz="2400" i="0" dirty="0"/>
              <a:t>Related Media</a:t>
            </a:r>
          </a:p>
          <a:p>
            <a:pPr lvl="1">
              <a:buSzTx/>
            </a:pPr>
            <a:r>
              <a:rPr lang="en-US" sz="2400" i="0" dirty="0"/>
              <a:t>Related Data </a:t>
            </a:r>
            <a:r>
              <a:rPr lang="en-US" sz="2400" dirty="0"/>
              <a:t>(Next Slide)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0D92A-099C-48AC-87F3-17C67B8E6463}"/>
              </a:ext>
            </a:extLst>
          </p:cNvPr>
          <p:cNvSpPr txBox="1"/>
          <p:nvPr/>
        </p:nvSpPr>
        <p:spPr>
          <a:xfrm>
            <a:off x="2388724" y="5140878"/>
            <a:ext cx="8211543" cy="830997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rgbClr val="373A3E"/>
                </a:solidFill>
              </a:rPr>
              <a:t>If you must add too many custom fields, consider using a dynamic module instead.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73A3E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Картина 3">
            <a:extLst>
              <a:ext uri="{FF2B5EF4-FFF2-40B4-BE49-F238E27FC236}">
                <a16:creationId xmlns:a16="http://schemas.microsoft.com/office/drawing/2014/main" id="{A66F8822-91CD-45C0-B302-5093DDA72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48" y="5059931"/>
            <a:ext cx="895212" cy="9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907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Related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93" y="1321015"/>
            <a:ext cx="11404998" cy="5172075"/>
          </a:xfrm>
        </p:spPr>
        <p:txBody>
          <a:bodyPr/>
          <a:lstStyle/>
          <a:p>
            <a:r>
              <a:rPr lang="en-US" sz="2800" dirty="0"/>
              <a:t>Allows relation of other Build-In or Custom Modules</a:t>
            </a:r>
          </a:p>
          <a:p>
            <a:pPr marL="456926" lvl="1" indent="0">
              <a:buNone/>
            </a:pPr>
            <a:endParaRPr lang="en-US" sz="2400" dirty="0"/>
          </a:p>
          <a:p>
            <a:endParaRPr lang="en-US" sz="28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F38AF7F-AE6E-47DD-B154-BDFB789E1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200364"/>
              </p:ext>
            </p:extLst>
          </p:nvPr>
        </p:nvGraphicFramePr>
        <p:xfrm>
          <a:off x="666252" y="2886691"/>
          <a:ext cx="4554370" cy="22142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84421">
                  <a:extLst>
                    <a:ext uri="{9D8B030D-6E8A-4147-A177-3AD203B41FA5}">
                      <a16:colId xmlns:a16="http://schemas.microsoft.com/office/drawing/2014/main" val="3589428068"/>
                    </a:ext>
                  </a:extLst>
                </a:gridCol>
                <a:gridCol w="2869949">
                  <a:extLst>
                    <a:ext uri="{9D8B030D-6E8A-4147-A177-3AD203B41FA5}">
                      <a16:colId xmlns:a16="http://schemas.microsoft.com/office/drawing/2014/main" val="62333205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Blog Post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1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 Text (rich text editor)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7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8875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Author Avatar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Media (Image)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133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Author 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38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728275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0A45043B-9020-46F9-9502-C204E23F2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018938"/>
              </p:ext>
            </p:extLst>
          </p:nvPr>
        </p:nvGraphicFramePr>
        <p:xfrm>
          <a:off x="6740160" y="3003716"/>
          <a:ext cx="5187930" cy="146177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18741">
                  <a:extLst>
                    <a:ext uri="{9D8B030D-6E8A-4147-A177-3AD203B41FA5}">
                      <a16:colId xmlns:a16="http://schemas.microsoft.com/office/drawing/2014/main" val="3589428068"/>
                    </a:ext>
                  </a:extLst>
                </a:gridCol>
                <a:gridCol w="3269189">
                  <a:extLst>
                    <a:ext uri="{9D8B030D-6E8A-4147-A177-3AD203B41FA5}">
                      <a16:colId xmlns:a16="http://schemas.microsoft.com/office/drawing/2014/main" val="623332059"/>
                    </a:ext>
                  </a:extLst>
                </a:gridCol>
              </a:tblGrid>
              <a:tr h="156785">
                <a:tc gridSpan="2">
                  <a:txBody>
                    <a:bodyPr/>
                    <a:lstStyle/>
                    <a:p>
                      <a:r>
                        <a:rPr lang="en-US" dirty="0"/>
                        <a:t>Blog Post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10260"/>
                  </a:ext>
                </a:extLst>
              </a:tr>
              <a:tr h="282801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6943"/>
                  </a:ext>
                </a:extLst>
              </a:tr>
              <a:tr h="282801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 Text (rich text editor)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73856"/>
                  </a:ext>
                </a:extLst>
              </a:tr>
              <a:tr h="336391">
                <a:tc>
                  <a:txBody>
                    <a:bodyPr/>
                    <a:lstStyle/>
                    <a:p>
                      <a:r>
                        <a:rPr lang="en-US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Data (Author Module)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88759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7AFB2E-58E9-4E33-AEE2-ACBABFE1E1A5}"/>
              </a:ext>
            </a:extLst>
          </p:cNvPr>
          <p:cNvCxnSpPr/>
          <p:nvPr/>
        </p:nvCxnSpPr>
        <p:spPr bwMode="auto">
          <a:xfrm>
            <a:off x="386670" y="4004110"/>
            <a:ext cx="5159591" cy="12224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C3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924694-B3D9-4E5A-A3E3-D81029C3AB5D}"/>
              </a:ext>
            </a:extLst>
          </p:cNvPr>
          <p:cNvCxnSpPr/>
          <p:nvPr/>
        </p:nvCxnSpPr>
        <p:spPr bwMode="auto">
          <a:xfrm flipH="1">
            <a:off x="351948" y="4004110"/>
            <a:ext cx="5194313" cy="12224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C320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0413A86-F300-4776-ADE2-81F425E4B666}"/>
              </a:ext>
            </a:extLst>
          </p:cNvPr>
          <p:cNvSpPr/>
          <p:nvPr/>
        </p:nvSpPr>
        <p:spPr bwMode="auto">
          <a:xfrm>
            <a:off x="5791888" y="3734602"/>
            <a:ext cx="377006" cy="539015"/>
          </a:xfrm>
          <a:prstGeom prst="right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8BCFA1-F861-400B-AAA6-66CFC30A9053}"/>
              </a:ext>
            </a:extLst>
          </p:cNvPr>
          <p:cNvSpPr txBox="1"/>
          <p:nvPr/>
        </p:nvSpPr>
        <p:spPr bwMode="auto">
          <a:xfrm>
            <a:off x="854755" y="2320537"/>
            <a:ext cx="4177363" cy="533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b="1" i="0" dirty="0"/>
              <a:t>Simple fields only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7BA165-B9FB-4823-940B-0C251F52A609}"/>
              </a:ext>
            </a:extLst>
          </p:cNvPr>
          <p:cNvSpPr txBox="1"/>
          <p:nvPr/>
        </p:nvSpPr>
        <p:spPr bwMode="auto">
          <a:xfrm>
            <a:off x="7422713" y="2353338"/>
            <a:ext cx="3368928" cy="533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b="1" i="0" dirty="0"/>
              <a:t>Related Data example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26AA85-ABDA-409B-819D-801AA9499D2A}"/>
              </a:ext>
            </a:extLst>
          </p:cNvPr>
          <p:cNvSpPr txBox="1"/>
          <p:nvPr/>
        </p:nvSpPr>
        <p:spPr bwMode="auto">
          <a:xfrm>
            <a:off x="6270859" y="4615314"/>
            <a:ext cx="6126532" cy="13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/>
              <a:t>‘Author’ module carries Name, Avatar and Short text. Author avatar can be changed once, and change will apply everywhere this author is displayed.</a:t>
            </a:r>
          </a:p>
        </p:txBody>
      </p:sp>
    </p:spTree>
    <p:extLst>
      <p:ext uri="{BB962C8B-B14F-4D97-AF65-F5344CB8AC3E}">
        <p14:creationId xmlns:p14="http://schemas.microsoft.com/office/powerpoint/2010/main" val="22731155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Customizing Build-In Content Modules 2/2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2800" dirty="0"/>
              <a:t>Custom fields - backend users experience </a:t>
            </a:r>
          </a:p>
          <a:p>
            <a:pPr lvl="1"/>
            <a:r>
              <a:rPr lang="en-US" sz="2400" dirty="0"/>
              <a:t>Backend labels &amp; texts </a:t>
            </a:r>
          </a:p>
          <a:p>
            <a:pPr lvl="1"/>
            <a:r>
              <a:rPr lang="en-US" sz="2400" dirty="0"/>
              <a:t>Predefined values</a:t>
            </a:r>
          </a:p>
          <a:p>
            <a:pPr lvl="1"/>
            <a:r>
              <a:rPr lang="en-US" sz="2400" dirty="0"/>
              <a:t>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870B1B-713B-4C3D-9F26-CE5F6084EA44}"/>
              </a:ext>
            </a:extLst>
          </p:cNvPr>
          <p:cNvSpPr txBox="1"/>
          <p:nvPr/>
        </p:nvSpPr>
        <p:spPr>
          <a:xfrm>
            <a:off x="2371624" y="4677208"/>
            <a:ext cx="8211543" cy="156966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A3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Have content editors </a:t>
            </a:r>
            <a:r>
              <a:rPr lang="en-US" i="0" dirty="0">
                <a:solidFill>
                  <a:srgbClr val="373A3E"/>
                </a:solidFill>
              </a:rPr>
              <a:t>off all expertise levels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A3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 mind when creating custom fields.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A3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73A3E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Do proper explanations, give examples in labels &amp; predefined values.</a:t>
            </a:r>
          </a:p>
        </p:txBody>
      </p:sp>
      <p:pic>
        <p:nvPicPr>
          <p:cNvPr id="5" name="Картина 3">
            <a:extLst>
              <a:ext uri="{FF2B5EF4-FFF2-40B4-BE49-F238E27FC236}">
                <a16:creationId xmlns:a16="http://schemas.microsoft.com/office/drawing/2014/main" id="{B6210DAE-920A-43A8-8BC3-964661759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25" y="5108095"/>
            <a:ext cx="895212" cy="954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DB9308-25ED-485E-85E1-1921F425E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979" y="2789358"/>
            <a:ext cx="5084484" cy="16410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976667-CF1B-40B0-ABD6-6AD3A42BB999}"/>
              </a:ext>
            </a:extLst>
          </p:cNvPr>
          <p:cNvSpPr/>
          <p:nvPr/>
        </p:nvSpPr>
        <p:spPr bwMode="auto">
          <a:xfrm>
            <a:off x="5498683" y="2789358"/>
            <a:ext cx="5084484" cy="1641965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9833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Custom Fields for Build-In content modules. 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968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Lesson 1: Introduction to Sitefinity. </a:t>
            </a:r>
            <a:endParaRPr lang="en-US" i="1" u="sng" dirty="0">
              <a:solidFill>
                <a:schemeClr val="accent1"/>
              </a:solidFill>
            </a:endParaRPr>
          </a:p>
          <a:p>
            <a:r>
              <a:rPr lang="en-US" dirty="0"/>
              <a:t>Lesson 2:  Architecture and Patterns </a:t>
            </a:r>
            <a:endParaRPr lang="bg-BG" i="1" u="sng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Lesson 3: Managing Pages and Widgets </a:t>
            </a:r>
          </a:p>
          <a:p>
            <a:pPr>
              <a:lnSpc>
                <a:spcPct val="100000"/>
              </a:lnSpc>
            </a:pPr>
            <a:r>
              <a:rPr lang="en-US" dirty="0"/>
              <a:t>Lesson 4: Working with Content </a:t>
            </a:r>
          </a:p>
          <a:p>
            <a:pPr>
              <a:lnSpc>
                <a:spcPct val="100000"/>
              </a:lnSpc>
            </a:pPr>
            <a:r>
              <a:rPr lang="en-US" dirty="0"/>
              <a:t>Lesson 5: Rapid Development of Modules</a:t>
            </a:r>
          </a:p>
          <a:p>
            <a:pPr>
              <a:lnSpc>
                <a:spcPct val="100000"/>
              </a:lnSpc>
            </a:pPr>
            <a:r>
              <a:rPr lang="en-US" dirty="0"/>
              <a:t>Lesson 6: Rapid Development of Forms </a:t>
            </a:r>
          </a:p>
          <a:p>
            <a:pPr>
              <a:lnSpc>
                <a:spcPct val="100000"/>
              </a:lnSpc>
            </a:pPr>
            <a:r>
              <a:rPr lang="en-US" dirty="0"/>
              <a:t>Lesson 7: Customizing Presentation Layer </a:t>
            </a:r>
          </a:p>
          <a:p>
            <a:r>
              <a:rPr lang="en-US" dirty="0"/>
              <a:t>Lesson 8: Web Services, C# API</a:t>
            </a:r>
          </a:p>
          <a:p>
            <a:r>
              <a:rPr lang="en-US" dirty="0"/>
              <a:t>Lesson 9: Administration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5900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556721" y="2205588"/>
            <a:ext cx="7959068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rgbClr val="55D400"/>
                </a:solidFill>
              </a:rPr>
              <a:t>Exercise:</a:t>
            </a:r>
            <a:r>
              <a:rPr lang="en-US" sz="3600" b="1" i="0" dirty="0"/>
              <a:t> Extend the News module.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Add ‘Recap’ long text field.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Add ‘Banner’ image.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Add ‘Further Readings’ related documents.</a:t>
            </a:r>
          </a:p>
        </p:txBody>
      </p:sp>
    </p:spTree>
    <p:extLst>
      <p:ext uri="{BB962C8B-B14F-4D97-AF65-F5344CB8AC3E}">
        <p14:creationId xmlns:p14="http://schemas.microsoft.com/office/powerpoint/2010/main" val="293919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2800" dirty="0"/>
              <a:t>Use classifications to organize content items, such as news, events, images and all kind of custom or build-in modules.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9853C-7185-414A-9570-98EF5318B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885" y="2894344"/>
            <a:ext cx="5179563" cy="34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057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r>
              <a:rPr lang="en-US" sz="3200" dirty="0"/>
              <a:t>Build-In</a:t>
            </a:r>
          </a:p>
          <a:p>
            <a:pPr lvl="1"/>
            <a:r>
              <a:rPr lang="en-US" sz="2800" dirty="0"/>
              <a:t>Tags – build-in flat taxonomy</a:t>
            </a:r>
            <a:endParaRPr lang="en-US" sz="3200" dirty="0"/>
          </a:p>
          <a:p>
            <a:pPr lvl="1"/>
            <a:r>
              <a:rPr lang="en-US" sz="2800" dirty="0"/>
              <a:t>Category – build-in hierarchical taxonomy</a:t>
            </a:r>
            <a:endParaRPr lang="bg-BG" sz="2800" dirty="0"/>
          </a:p>
          <a:p>
            <a:pPr marL="456926" lvl="1" indent="0">
              <a:buNone/>
            </a:pPr>
            <a:endParaRPr lang="en-US" sz="2800" dirty="0"/>
          </a:p>
          <a:p>
            <a:r>
              <a:rPr lang="en-US" sz="3200" dirty="0"/>
              <a:t>Custom taxonomy </a:t>
            </a:r>
          </a:p>
          <a:p>
            <a:pPr marL="456926" lvl="1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6BE64-9CB8-44E3-AF9E-F77FA342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07" y="4399141"/>
            <a:ext cx="11847320" cy="1427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2322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4311" y="1321015"/>
            <a:ext cx="3908230" cy="517207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Flat taxonomy</a:t>
            </a:r>
          </a:p>
          <a:p>
            <a:pPr lvl="1"/>
            <a:r>
              <a:rPr lang="en-US" sz="2400" dirty="0"/>
              <a:t>Finance</a:t>
            </a:r>
          </a:p>
          <a:p>
            <a:pPr lvl="1"/>
            <a:r>
              <a:rPr lang="en-US" sz="2400" dirty="0"/>
              <a:t>Economics </a:t>
            </a:r>
          </a:p>
          <a:p>
            <a:pPr lvl="1"/>
            <a:r>
              <a:rPr lang="en-US" sz="2400" dirty="0"/>
              <a:t>Politics</a:t>
            </a:r>
          </a:p>
          <a:p>
            <a:pPr lvl="1"/>
            <a:r>
              <a:rPr lang="en-US" sz="2400" dirty="0"/>
              <a:t>Entertainment </a:t>
            </a:r>
          </a:p>
          <a:p>
            <a:pPr lvl="1"/>
            <a:r>
              <a:rPr lang="en-US" sz="2400" dirty="0"/>
              <a:t>Healthcare</a:t>
            </a:r>
          </a:p>
          <a:p>
            <a:pPr lvl="1"/>
            <a:r>
              <a:rPr lang="en-US" sz="2400" dirty="0"/>
              <a:t>Technology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50AB33-930A-435E-8452-BCAB7DA262C3}"/>
              </a:ext>
            </a:extLst>
          </p:cNvPr>
          <p:cNvSpPr txBox="1">
            <a:spLocks/>
          </p:cNvSpPr>
          <p:nvPr/>
        </p:nvSpPr>
        <p:spPr>
          <a:xfrm>
            <a:off x="7579638" y="1321015"/>
            <a:ext cx="4910463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r>
              <a:rPr lang="en-US" sz="2800" i="0" dirty="0"/>
              <a:t>Hierarchical Taxonomy</a:t>
            </a:r>
          </a:p>
          <a:p>
            <a:pPr lvl="1">
              <a:buSzTx/>
            </a:pPr>
            <a:r>
              <a:rPr lang="en-US" sz="2400" i="0" dirty="0"/>
              <a:t>Business</a:t>
            </a:r>
          </a:p>
          <a:p>
            <a:pPr lvl="2">
              <a:buSzTx/>
            </a:pPr>
            <a:r>
              <a:rPr lang="en-US" sz="2400" i="0" dirty="0"/>
              <a:t>Banking</a:t>
            </a:r>
          </a:p>
          <a:p>
            <a:pPr lvl="2">
              <a:buSzTx/>
            </a:pPr>
            <a:r>
              <a:rPr lang="en-US" sz="2400" i="0" dirty="0"/>
              <a:t>Tech</a:t>
            </a:r>
          </a:p>
          <a:p>
            <a:pPr lvl="2">
              <a:buSzTx/>
            </a:pPr>
            <a:r>
              <a:rPr lang="en-US" sz="2400" i="0" dirty="0"/>
              <a:t>Transport</a:t>
            </a:r>
          </a:p>
          <a:p>
            <a:pPr lvl="1">
              <a:buSzTx/>
            </a:pPr>
            <a:r>
              <a:rPr lang="en-US" sz="2400" i="0" dirty="0"/>
              <a:t>Entertainment</a:t>
            </a:r>
          </a:p>
          <a:p>
            <a:pPr lvl="2">
              <a:buSzTx/>
            </a:pPr>
            <a:r>
              <a:rPr lang="en-US" sz="2400" i="0" dirty="0"/>
              <a:t>Hollywood</a:t>
            </a:r>
          </a:p>
          <a:p>
            <a:pPr lvl="2">
              <a:buSzTx/>
            </a:pPr>
            <a:r>
              <a:rPr lang="en-US" sz="2400" i="0" dirty="0"/>
              <a:t>Sport</a:t>
            </a:r>
          </a:p>
          <a:p>
            <a:pPr lvl="3">
              <a:buSzTx/>
            </a:pPr>
            <a:r>
              <a:rPr lang="en-US" sz="2200" i="0" dirty="0"/>
              <a:t>Soccer</a:t>
            </a:r>
          </a:p>
          <a:p>
            <a:pPr lvl="3">
              <a:buSzTx/>
            </a:pPr>
            <a:r>
              <a:rPr lang="en-US" sz="2200" i="0" dirty="0"/>
              <a:t>Hockey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7D5A60-F8C9-4991-84E2-5A57466AFE6F}"/>
              </a:ext>
            </a:extLst>
          </p:cNvPr>
          <p:cNvCxnSpPr>
            <a:cxnSpLocks/>
          </p:cNvCxnSpPr>
          <p:nvPr/>
        </p:nvCxnSpPr>
        <p:spPr bwMode="auto">
          <a:xfrm>
            <a:off x="5941573" y="1321015"/>
            <a:ext cx="0" cy="482857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192907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Taxonomies Vocabulary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780AE2-C666-4DB2-A846-4286E00A2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Taxonomy</a:t>
            </a:r>
            <a:r>
              <a:rPr lang="en-US" dirty="0"/>
              <a:t> – the whole classification</a:t>
            </a:r>
          </a:p>
          <a:p>
            <a:pPr lvl="1"/>
            <a:r>
              <a:rPr lang="en-US" dirty="0"/>
              <a:t>‘</a:t>
            </a:r>
            <a:r>
              <a:rPr lang="en-US" b="1" dirty="0">
                <a:solidFill>
                  <a:schemeClr val="accent1"/>
                </a:solidFill>
              </a:rPr>
              <a:t>Tags</a:t>
            </a:r>
            <a:r>
              <a:rPr lang="en-US" dirty="0"/>
              <a:t>’ is 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build-in flat </a:t>
            </a:r>
            <a:r>
              <a:rPr lang="en-US" b="1" dirty="0"/>
              <a:t>taxonomy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‘</a:t>
            </a:r>
            <a:r>
              <a:rPr lang="en-US" b="1" dirty="0">
                <a:solidFill>
                  <a:schemeClr val="accent1"/>
                </a:solidFill>
              </a:rPr>
              <a:t>Categories</a:t>
            </a:r>
            <a:r>
              <a:rPr lang="en-US" dirty="0"/>
              <a:t>’ is 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build-in flat </a:t>
            </a:r>
            <a:r>
              <a:rPr lang="en-US" b="1" dirty="0"/>
              <a:t>taxonomy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‘</a:t>
            </a:r>
            <a:r>
              <a:rPr lang="en-US" b="1" dirty="0">
                <a:solidFill>
                  <a:schemeClr val="accent1"/>
                </a:solidFill>
              </a:rPr>
              <a:t>Organization Type</a:t>
            </a:r>
            <a:r>
              <a:rPr lang="en-US" dirty="0"/>
              <a:t>’ is a custom flat </a:t>
            </a:r>
            <a:r>
              <a:rPr lang="en-US" b="1" dirty="0"/>
              <a:t>taxonomy</a:t>
            </a:r>
            <a:r>
              <a:rPr lang="en-US" dirty="0"/>
              <a:t>. (</a:t>
            </a:r>
            <a:r>
              <a:rPr lang="en-US" i="1" dirty="0"/>
              <a:t>Public, Private, Government, NGO</a:t>
            </a:r>
            <a:r>
              <a:rPr lang="en-US" dirty="0"/>
              <a:t>)</a:t>
            </a:r>
          </a:p>
          <a:p>
            <a:r>
              <a:rPr lang="en-US" b="1" dirty="0"/>
              <a:t>Taxon</a:t>
            </a:r>
            <a:r>
              <a:rPr lang="en-US" dirty="0"/>
              <a:t> – single Taxonomy item. </a:t>
            </a:r>
          </a:p>
          <a:p>
            <a:pPr lvl="1"/>
            <a:r>
              <a:rPr lang="en-US" dirty="0"/>
              <a:t>For example: ‘NGO’</a:t>
            </a:r>
          </a:p>
          <a:p>
            <a:r>
              <a:rPr lang="en-US" b="1" dirty="0"/>
              <a:t>Taxa</a:t>
            </a:r>
            <a:r>
              <a:rPr lang="en-US" dirty="0"/>
              <a:t> – many Taxon</a:t>
            </a:r>
          </a:p>
          <a:p>
            <a:pPr lvl="1"/>
            <a:r>
              <a:rPr lang="en-US" dirty="0"/>
              <a:t>For example: </a:t>
            </a:r>
            <a:r>
              <a:rPr lang="en-US" i="1" dirty="0"/>
              <a:t>Thriller, Horror, Drama</a:t>
            </a:r>
          </a:p>
          <a:p>
            <a:pPr marL="913852" lvl="2" indent="0">
              <a:buNone/>
            </a:pP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223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F60C81-160C-417D-AD86-F5942053811D}"/>
              </a:ext>
            </a:extLst>
          </p:cNvPr>
          <p:cNvSpPr txBox="1">
            <a:spLocks/>
          </p:cNvSpPr>
          <p:nvPr/>
        </p:nvSpPr>
        <p:spPr>
          <a:xfrm>
            <a:off x="541867" y="2903312"/>
            <a:ext cx="8839199" cy="3768421"/>
          </a:xfrm>
          <a:prstGeom prst="rect">
            <a:avLst/>
          </a:prstGeom>
        </p:spPr>
        <p:txBody>
          <a:bodyPr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Tx/>
              <a:buNone/>
            </a:pPr>
            <a:endParaRPr lang="en-US" i="0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25" y="2863089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368672" y="1310439"/>
            <a:ext cx="7959068" cy="595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rgbClr val="55D400"/>
                </a:solidFill>
              </a:rPr>
              <a:t>Exercise:</a:t>
            </a:r>
            <a:r>
              <a:rPr lang="en-US" sz="3600" b="1" i="0" dirty="0"/>
              <a:t> Build-In Taxonomies.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Create a few sample news items and categorize them by Business, Politics and Sport.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600" b="1" i="0" dirty="0"/>
              <a:t>Configure a news widget to display ‘Sport’ articles only.</a:t>
            </a:r>
          </a:p>
          <a:p>
            <a:pPr lvl="1" algn="l"/>
            <a:endParaRPr lang="en-US" sz="2600" b="1" i="0" dirty="0"/>
          </a:p>
          <a:p>
            <a:pPr lvl="1" algn="l"/>
            <a:r>
              <a:rPr lang="en-US" b="1" dirty="0"/>
              <a:t>What kind of taxonomy are you going to use?</a:t>
            </a:r>
          </a:p>
          <a:p>
            <a:pPr lvl="1" algn="l"/>
            <a:r>
              <a:rPr lang="en-US" b="1" dirty="0"/>
              <a:t>Why?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sz="2600" b="1" i="0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sz="2600" b="1" i="0" dirty="0"/>
          </a:p>
        </p:txBody>
      </p:sp>
    </p:spTree>
    <p:extLst>
      <p:ext uri="{BB962C8B-B14F-4D97-AF65-F5344CB8AC3E}">
        <p14:creationId xmlns:p14="http://schemas.microsoft.com/office/powerpoint/2010/main" val="318737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Custom Taxonomies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780AE2-C666-4DB2-A846-4286E00A2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695" y="1200154"/>
            <a:ext cx="7950919" cy="898153"/>
          </a:xfrm>
        </p:spPr>
        <p:txBody>
          <a:bodyPr/>
          <a:lstStyle/>
          <a:p>
            <a:r>
              <a:rPr lang="en-US" sz="2800" dirty="0"/>
              <a:t>Create your own flat or hierarchical taxonomy</a:t>
            </a:r>
          </a:p>
          <a:p>
            <a:pPr marL="913852" lvl="2" indent="0">
              <a:buNone/>
            </a:pPr>
            <a:endParaRPr lang="en-US" sz="2800" i="1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86C4E-D311-47F4-8CE2-0447D6136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967" y="3195983"/>
            <a:ext cx="3781425" cy="1533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FA22E-EC36-4103-B840-0E13A9460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165" y="2219168"/>
            <a:ext cx="6076950" cy="40100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9D835F-6061-4D19-B492-3E40068C6612}"/>
              </a:ext>
            </a:extLst>
          </p:cNvPr>
          <p:cNvSpPr/>
          <p:nvPr/>
        </p:nvSpPr>
        <p:spPr bwMode="auto">
          <a:xfrm>
            <a:off x="1992429" y="4224180"/>
            <a:ext cx="1251285" cy="280443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9501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1661606"/>
            <a:ext cx="5809119" cy="3534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All taxonomies preview. </a:t>
            </a:r>
          </a:p>
          <a:p>
            <a:pPr marL="0" indent="0">
              <a:buNone/>
            </a:pPr>
            <a:r>
              <a:rPr lang="en-US" sz="4400" b="1" dirty="0"/>
              <a:t>Creating a custom Taxonomy from the backend.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736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555592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5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Rapid Development of Modules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909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1321665"/>
          </a:xfrm>
        </p:spPr>
        <p:txBody>
          <a:bodyPr/>
          <a:lstStyle/>
          <a:p>
            <a:r>
              <a:rPr lang="en-US" sz="2800" dirty="0"/>
              <a:t>Dynamic Module – to fit your business needs, when build-in modules aren’t enough. 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8474E-A3A0-44FC-AA61-DC5A7CE93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021" y="2381522"/>
            <a:ext cx="3486752" cy="35453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C668DE-B131-47F7-A456-A6A23C26A1D4}"/>
              </a:ext>
            </a:extLst>
          </p:cNvPr>
          <p:cNvSpPr txBox="1"/>
          <p:nvPr/>
        </p:nvSpPr>
        <p:spPr bwMode="auto">
          <a:xfrm>
            <a:off x="851224" y="2859115"/>
            <a:ext cx="7219398" cy="334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sz="3600" i="0" dirty="0"/>
              <a:t>Example dynamic modules</a:t>
            </a:r>
            <a:r>
              <a:rPr lang="bg-BG" sz="3600" i="0" dirty="0"/>
              <a:t>:</a:t>
            </a:r>
            <a:r>
              <a:rPr lang="en-US" sz="3600" i="0" dirty="0"/>
              <a:t> </a:t>
            </a:r>
          </a:p>
          <a:p>
            <a:pPr algn="l">
              <a:buSzTx/>
            </a:pPr>
            <a:r>
              <a:rPr lang="en-US" b="1" i="0" dirty="0"/>
              <a:t>Authors</a:t>
            </a:r>
            <a:r>
              <a:rPr lang="en-US" i="0" dirty="0"/>
              <a:t> – Name (short text), Avatar (Related Media), Twitter URL (short text)</a:t>
            </a:r>
          </a:p>
          <a:p>
            <a:pPr algn="l">
              <a:buSzTx/>
            </a:pPr>
            <a:r>
              <a:rPr lang="en-US" b="1" i="0" dirty="0"/>
              <a:t>Testimonials</a:t>
            </a:r>
            <a:r>
              <a:rPr lang="en-US" i="0" dirty="0"/>
              <a:t> – Client (related data),  Text (long text), Rating (Number 1-5 incl.)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B5A4C9-4BA7-40E6-B749-0AEBC0A08274}"/>
              </a:ext>
            </a:extLst>
          </p:cNvPr>
          <p:cNvSpPr/>
          <p:nvPr/>
        </p:nvSpPr>
        <p:spPr bwMode="auto">
          <a:xfrm>
            <a:off x="800052" y="3551722"/>
            <a:ext cx="6418895" cy="866274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6875D2-DC66-4032-9B69-6E4B88B7CF85}"/>
              </a:ext>
            </a:extLst>
          </p:cNvPr>
          <p:cNvSpPr/>
          <p:nvPr/>
        </p:nvSpPr>
        <p:spPr bwMode="auto">
          <a:xfrm>
            <a:off x="800052" y="4529584"/>
            <a:ext cx="6601775" cy="866274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318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Setup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Check that your exercise environment is set up correctly:</a:t>
            </a:r>
          </a:p>
          <a:p>
            <a:r>
              <a:rPr lang="en-US" dirty="0"/>
              <a:t>Do you have the required software installed on your computer?</a:t>
            </a:r>
          </a:p>
          <a:p>
            <a:pPr lvl="1"/>
            <a:r>
              <a:rPr lang="en-US" dirty="0"/>
              <a:t>Windows 10 or Windows Server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Microsoft Visual Studio 2022</a:t>
            </a:r>
          </a:p>
          <a:p>
            <a:pPr lvl="1"/>
            <a:r>
              <a:rPr lang="en-US" dirty="0"/>
              <a:t>.NET Framework 4.8 or higher</a:t>
            </a:r>
          </a:p>
          <a:p>
            <a:pPr lvl="1"/>
            <a:r>
              <a:rPr lang="en-US" dirty="0"/>
              <a:t>Latest Official Sitefinity Version Project Manager with active trial license </a:t>
            </a:r>
          </a:p>
          <a:p>
            <a:pPr lvl="1"/>
            <a:r>
              <a:rPr lang="en-US" dirty="0"/>
              <a:t>Microsoft SQL Server or Microsoft SQL Server Express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 you have an empty project created in the Project Manager?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581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 Fields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320B28-CEDF-49B0-A608-860BBDFFC854}"/>
              </a:ext>
            </a:extLst>
          </p:cNvPr>
          <p:cNvSpPr txBox="1">
            <a:spLocks/>
          </p:cNvSpPr>
          <p:nvPr/>
        </p:nvSpPr>
        <p:spPr>
          <a:xfrm>
            <a:off x="691441" y="1963554"/>
            <a:ext cx="5508915" cy="4529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r>
              <a:rPr lang="en-US" sz="2400" i="0" dirty="0"/>
              <a:t>Text (Short text / Long text field)</a:t>
            </a:r>
          </a:p>
          <a:p>
            <a:pPr lvl="1">
              <a:buSzTx/>
            </a:pPr>
            <a:r>
              <a:rPr lang="en-US" sz="2400" i="0" dirty="0"/>
              <a:t>Choices (Checkboxes / Radio buttons) </a:t>
            </a:r>
          </a:p>
          <a:p>
            <a:pPr lvl="1">
              <a:buSzTx/>
            </a:pPr>
            <a:r>
              <a:rPr lang="en-US" sz="2400" i="0" dirty="0"/>
              <a:t>Boolean (Yes/No)</a:t>
            </a:r>
          </a:p>
          <a:p>
            <a:pPr lvl="1">
              <a:buSzTx/>
            </a:pPr>
            <a:r>
              <a:rPr lang="en-US" sz="2400" i="0" dirty="0"/>
              <a:t>Date &amp; Time</a:t>
            </a:r>
          </a:p>
          <a:p>
            <a:pPr lvl="1">
              <a:buSzTx/>
            </a:pPr>
            <a:endParaRPr lang="en-US" sz="2400" i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C63BA7-6DDF-4B72-9882-72060CA06323}"/>
              </a:ext>
            </a:extLst>
          </p:cNvPr>
          <p:cNvSpPr txBox="1">
            <a:spLocks/>
          </p:cNvSpPr>
          <p:nvPr/>
        </p:nvSpPr>
        <p:spPr>
          <a:xfrm>
            <a:off x="5880923" y="1963554"/>
            <a:ext cx="5756020" cy="4529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r>
              <a:rPr lang="en-US" sz="2400" i="0" dirty="0"/>
              <a:t>Number</a:t>
            </a:r>
          </a:p>
          <a:p>
            <a:pPr lvl="1">
              <a:buSzTx/>
            </a:pPr>
            <a:r>
              <a:rPr lang="en-US" sz="2400" i="0" dirty="0"/>
              <a:t>Classification</a:t>
            </a:r>
          </a:p>
          <a:p>
            <a:pPr lvl="1">
              <a:buSzTx/>
            </a:pPr>
            <a:r>
              <a:rPr lang="en-US" sz="2400" i="0" dirty="0"/>
              <a:t>Related Media – Images, Files, etc.</a:t>
            </a:r>
          </a:p>
          <a:p>
            <a:pPr lvl="1">
              <a:buSzTx/>
            </a:pPr>
            <a:r>
              <a:rPr lang="en-US" sz="2400" i="0" dirty="0"/>
              <a:t>Related Data </a:t>
            </a:r>
            <a:r>
              <a:rPr lang="en-US" sz="2400" dirty="0"/>
              <a:t>(</a:t>
            </a:r>
            <a:r>
              <a:rPr lang="en-US" sz="2400" u="sng" dirty="0"/>
              <a:t>Next Slide</a:t>
            </a:r>
            <a:r>
              <a:rPr lang="en-US" sz="24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6D125-10D8-4503-95E0-16B52546177B}"/>
              </a:ext>
            </a:extLst>
          </p:cNvPr>
          <p:cNvSpPr txBox="1"/>
          <p:nvPr/>
        </p:nvSpPr>
        <p:spPr bwMode="auto">
          <a:xfrm>
            <a:off x="636165" y="1405288"/>
            <a:ext cx="11128381" cy="683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sz="2800" i="0" dirty="0"/>
              <a:t>Available field types – Just as  the custom fields for Build-In modules</a:t>
            </a:r>
          </a:p>
        </p:txBody>
      </p:sp>
    </p:spTree>
    <p:extLst>
      <p:ext uri="{BB962C8B-B14F-4D97-AF65-F5344CB8AC3E}">
        <p14:creationId xmlns:p14="http://schemas.microsoft.com/office/powerpoint/2010/main" val="23619038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Modules Related data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806" y="1541798"/>
            <a:ext cx="11582401" cy="590931"/>
          </a:xfrm>
        </p:spPr>
        <p:txBody>
          <a:bodyPr/>
          <a:lstStyle/>
          <a:p>
            <a:r>
              <a:rPr lang="en-US" sz="2800" dirty="0"/>
              <a:t>Related data example</a:t>
            </a:r>
          </a:p>
          <a:p>
            <a:pPr marL="456926" lvl="1" indent="0">
              <a:buNone/>
            </a:pPr>
            <a:endParaRPr lang="en-US" sz="2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896CD3-A697-43BF-8B92-BAD3FACA0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754636"/>
              </p:ext>
            </p:extLst>
          </p:nvPr>
        </p:nvGraphicFramePr>
        <p:xfrm>
          <a:off x="772186" y="3021444"/>
          <a:ext cx="4372570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17871">
                  <a:extLst>
                    <a:ext uri="{9D8B030D-6E8A-4147-A177-3AD203B41FA5}">
                      <a16:colId xmlns:a16="http://schemas.microsoft.com/office/drawing/2014/main" val="3589428068"/>
                    </a:ext>
                  </a:extLst>
                </a:gridCol>
                <a:gridCol w="3054699">
                  <a:extLst>
                    <a:ext uri="{9D8B030D-6E8A-4147-A177-3AD203B41FA5}">
                      <a16:colId xmlns:a16="http://schemas.microsoft.com/office/drawing/2014/main" val="62333205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‘Testimonial’ Module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1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 Text (rich text editor)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7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Data (Client)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8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(0-5)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13374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16BCD90-3D58-44C9-8F88-1CA6A3185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728933"/>
              </p:ext>
            </p:extLst>
          </p:nvPr>
        </p:nvGraphicFramePr>
        <p:xfrm>
          <a:off x="6251007" y="3021444"/>
          <a:ext cx="5165632" cy="221424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500886">
                  <a:extLst>
                    <a:ext uri="{9D8B030D-6E8A-4147-A177-3AD203B41FA5}">
                      <a16:colId xmlns:a16="http://schemas.microsoft.com/office/drawing/2014/main" val="3589428068"/>
                    </a:ext>
                  </a:extLst>
                </a:gridCol>
                <a:gridCol w="3664746">
                  <a:extLst>
                    <a:ext uri="{9D8B030D-6E8A-4147-A177-3AD203B41FA5}">
                      <a16:colId xmlns:a16="http://schemas.microsoft.com/office/drawing/2014/main" val="62333205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‘Client’ Module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1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0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7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Data (Company module)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8875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Occupation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133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/>
                        <a:t>Avatar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Related Image (Single)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413227"/>
                  </a:ext>
                </a:extLst>
              </a:tr>
            </a:tbl>
          </a:graphicData>
        </a:graphic>
      </p:graphicFrame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E416333-8904-42F0-B85D-4B4344BBF9AD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 flipV="1">
            <a:off x="5144755" y="3021444"/>
            <a:ext cx="3689068" cy="1309398"/>
          </a:xfrm>
          <a:prstGeom prst="bentConnector4">
            <a:avLst>
              <a:gd name="adj1" fmla="val 14994"/>
              <a:gd name="adj2" fmla="val 117458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944790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5809119" cy="13573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Dynamic Modules &amp; Module Builder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182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>
            <a:extLst>
              <a:ext uri="{FF2B5EF4-FFF2-40B4-BE49-F238E27FC236}">
                <a16:creationId xmlns:a16="http://schemas.microsoft.com/office/drawing/2014/main" id="{679CDFB8-0036-4E64-A5E9-7A58B5D4B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131" y="2782540"/>
            <a:ext cx="1698085" cy="168762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30F14D6F-A288-45E4-809B-62F0945E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11" y="1480545"/>
            <a:ext cx="1131822" cy="1131822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D0F1986-0436-4554-8743-82639BE5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543" y="416093"/>
            <a:ext cx="6554788" cy="58189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CB8D187F-AC97-4257-A463-2F3FA1509577}"/>
              </a:ext>
            </a:extLst>
          </p:cNvPr>
          <p:cNvSpPr/>
          <p:nvPr/>
        </p:nvSpPr>
        <p:spPr>
          <a:xfrm>
            <a:off x="1608667" y="843548"/>
            <a:ext cx="7603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000" b="1" i="0" dirty="0">
                <a:solidFill>
                  <a:srgbClr val="55D400"/>
                </a:solidFill>
              </a:rPr>
              <a:t>Exercise: </a:t>
            </a:r>
            <a:r>
              <a:rPr lang="en-US" sz="4000" b="1" i="0" dirty="0"/>
              <a:t>Create Our Speakers Module</a:t>
            </a: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68507513-59CA-42EE-9BAA-EC08C65AD33F}"/>
              </a:ext>
            </a:extLst>
          </p:cNvPr>
          <p:cNvSpPr txBox="1"/>
          <p:nvPr/>
        </p:nvSpPr>
        <p:spPr bwMode="auto">
          <a:xfrm>
            <a:off x="1604566" y="2110112"/>
            <a:ext cx="7603066" cy="37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100FB-16ED-45E1-ACB4-7E530EAD6791}"/>
              </a:ext>
            </a:extLst>
          </p:cNvPr>
          <p:cNvSpPr txBox="1"/>
          <p:nvPr/>
        </p:nvSpPr>
        <p:spPr bwMode="auto">
          <a:xfrm>
            <a:off x="1219200" y="6207760"/>
            <a:ext cx="616373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endParaRPr lang="en-US" i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E44D65-44B0-5761-14F5-807D7F90F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616" y="2580213"/>
            <a:ext cx="7099173" cy="34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0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Dynamic module widgets.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br>
              <a:rPr lang="en-US" sz="2800" dirty="0"/>
            </a:br>
            <a:r>
              <a:rPr lang="en-US" sz="2800" dirty="0"/>
              <a:t>The fastest way to display data stored in modules is to take advantage of </a:t>
            </a:r>
            <a:r>
              <a:rPr lang="en-US" sz="2800" b="1" dirty="0">
                <a:solidFill>
                  <a:srgbClr val="92D050"/>
                </a:solidFill>
              </a:rPr>
              <a:t>Dynamic module widgets.</a:t>
            </a:r>
            <a:br>
              <a:rPr lang="en-US" sz="2800" b="1" dirty="0">
                <a:solidFill>
                  <a:srgbClr val="92D050"/>
                </a:solidFill>
              </a:rPr>
            </a:br>
            <a:endParaRPr lang="en-US" sz="2800" b="1" dirty="0">
              <a:solidFill>
                <a:srgbClr val="92D050"/>
              </a:solidFill>
            </a:endParaRPr>
          </a:p>
          <a:p>
            <a:r>
              <a:rPr lang="en-US" dirty="0"/>
              <a:t>Auto Generated once a module is created</a:t>
            </a:r>
          </a:p>
          <a:p>
            <a:r>
              <a:rPr lang="en-US" dirty="0"/>
              <a:t>Allows List and Detail views, like stock content widgets (News, Events)</a:t>
            </a:r>
          </a:p>
          <a:p>
            <a:r>
              <a:rPr lang="en-US" dirty="0"/>
              <a:t>Allows taking advantage of powerful widget designer (filtration of items by tag, date, etc.)</a:t>
            </a:r>
          </a:p>
          <a:p>
            <a:r>
              <a:rPr lang="en-US" dirty="0"/>
              <a:t>Allows creating custom templates or modify existing ones to fit your presentation needs. </a:t>
            </a:r>
          </a:p>
        </p:txBody>
      </p:sp>
    </p:spTree>
    <p:extLst>
      <p:ext uri="{BB962C8B-B14F-4D97-AF65-F5344CB8AC3E}">
        <p14:creationId xmlns:p14="http://schemas.microsoft.com/office/powerpoint/2010/main" val="20363452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Dynamic Module widgets.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41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6" y="1872352"/>
            <a:ext cx="6856744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6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Rapid Development of Forms.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080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Forms Module image for 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6519333" cy="5172075"/>
          </a:xfrm>
        </p:spPr>
        <p:txBody>
          <a:bodyPr/>
          <a:lstStyle/>
          <a:p>
            <a:r>
              <a:rPr lang="en-US" sz="2800" dirty="0"/>
              <a:t>Module to allow storing of user-generated content</a:t>
            </a:r>
          </a:p>
          <a:p>
            <a:pPr lvl="1"/>
            <a:r>
              <a:rPr lang="en-US" sz="2400" dirty="0"/>
              <a:t>Accessed in Content &gt; Forms &gt; Form responses </a:t>
            </a:r>
          </a:p>
          <a:p>
            <a:endParaRPr lang="en-US" sz="2800" dirty="0"/>
          </a:p>
          <a:p>
            <a:r>
              <a:rPr lang="en-US" sz="2800" dirty="0"/>
              <a:t>Building a form – similar experience as page editing, via form widgets.</a:t>
            </a:r>
          </a:p>
          <a:p>
            <a:endParaRPr lang="en-US" sz="2800" dirty="0"/>
          </a:p>
          <a:p>
            <a:r>
              <a:rPr lang="en-US" sz="2800" dirty="0"/>
              <a:t>Form displayed on pages via the Forms widget</a:t>
            </a:r>
          </a:p>
        </p:txBody>
      </p:sp>
    </p:spTree>
    <p:extLst>
      <p:ext uri="{BB962C8B-B14F-4D97-AF65-F5344CB8AC3E}">
        <p14:creationId xmlns:p14="http://schemas.microsoft.com/office/powerpoint/2010/main" val="4838503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Forms 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11582401" cy="517207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Forms</a:t>
            </a:r>
          </a:p>
          <a:p>
            <a:r>
              <a:rPr lang="en-US" sz="2800" dirty="0"/>
              <a:t>Forms – a built-in module </a:t>
            </a:r>
            <a:br>
              <a:rPr lang="en-US" sz="2800" dirty="0"/>
            </a:br>
            <a:r>
              <a:rPr lang="en-US" sz="2800" dirty="0"/>
              <a:t>Used to complete a survey, fill in questionnaires, thus collecting information in an easy and streamlined manner. </a:t>
            </a:r>
            <a:br>
              <a:rPr lang="en-US" sz="2800" dirty="0"/>
            </a:b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Forms Builder</a:t>
            </a:r>
          </a:p>
          <a:p>
            <a:r>
              <a:rPr lang="en-US" sz="2800" dirty="0"/>
              <a:t>Takes advantage of the same WYSIWYG: </a:t>
            </a:r>
          </a:p>
          <a:p>
            <a:pPr marL="0" indent="0">
              <a:buNone/>
            </a:pPr>
            <a:r>
              <a:rPr lang="en-US" sz="2800" dirty="0"/>
              <a:t>drag and drop editor - similar experience as page editing, via form widgets. </a:t>
            </a:r>
          </a:p>
        </p:txBody>
      </p:sp>
    </p:spTree>
    <p:extLst>
      <p:ext uri="{BB962C8B-B14F-4D97-AF65-F5344CB8AC3E}">
        <p14:creationId xmlns:p14="http://schemas.microsoft.com/office/powerpoint/2010/main" val="38663090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Form responses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7" y="1200154"/>
            <a:ext cx="8161866" cy="5172075"/>
          </a:xfrm>
        </p:spPr>
        <p:txBody>
          <a:bodyPr/>
          <a:lstStyle/>
          <a:p>
            <a:r>
              <a:rPr lang="en-US" sz="2800" dirty="0"/>
              <a:t>All forms responses are stored in Sitefinity</a:t>
            </a:r>
          </a:p>
          <a:p>
            <a:r>
              <a:rPr lang="en-US" sz="2800" dirty="0"/>
              <a:t>CRUD operations available.</a:t>
            </a:r>
          </a:p>
          <a:p>
            <a:r>
              <a:rPr lang="en-US" sz="2800" dirty="0"/>
              <a:t>No workflow</a:t>
            </a:r>
            <a:br>
              <a:rPr lang="en-US" sz="2800" dirty="0"/>
            </a:br>
            <a:r>
              <a:rPr lang="en-US" sz="2800" dirty="0"/>
              <a:t>(Published, </a:t>
            </a:r>
            <a:br>
              <a:rPr lang="en-US" sz="2800" dirty="0"/>
            </a:br>
            <a:r>
              <a:rPr lang="en-US" sz="2800" dirty="0"/>
              <a:t>Unpublished, etc.)</a:t>
            </a:r>
          </a:p>
          <a:p>
            <a:r>
              <a:rPr lang="en-US" sz="2800" dirty="0"/>
              <a:t>Exportable as Excel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46DA7F46-7CED-4516-9E13-B3C27F9B3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267" y="2345855"/>
            <a:ext cx="7676157" cy="3817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6681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26B13-3442-F7B6-2570-BEEE8026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Setup you empty Sitefinity project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530838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3" y="2032000"/>
            <a:ext cx="5809119" cy="26493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Forms &amp; form responses. Forms Builder. </a:t>
            </a:r>
            <a:br>
              <a:rPr lang="en-US" sz="4400" b="1" dirty="0"/>
            </a:br>
            <a:r>
              <a:rPr lang="en-US" sz="4400" b="1" u="sng" dirty="0"/>
              <a:t>Advanced</a:t>
            </a:r>
            <a:r>
              <a:rPr lang="en-US" sz="4400" b="1" dirty="0"/>
              <a:t>: SMTP Settings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1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5" y="1872352"/>
            <a:ext cx="7676689" cy="1200329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Lesson 8</a:t>
            </a:r>
            <a:br>
              <a:rPr lang="en-US" sz="4900" dirty="0"/>
            </a:br>
            <a:br>
              <a:rPr lang="en-US" sz="4000" dirty="0"/>
            </a:br>
            <a:r>
              <a:rPr lang="en-US" sz="4000" dirty="0">
                <a:solidFill>
                  <a:srgbClr val="55D400"/>
                </a:solidFill>
              </a:rPr>
              <a:t>Web Services, C# API and platform Events </a:t>
            </a: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>
                <a:solidFill>
                  <a:srgbClr val="55D400"/>
                </a:solidFill>
              </a:rPr>
            </a:br>
            <a:br>
              <a:rPr lang="en-US" sz="40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675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OData Web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Sitefinity Services Module</a:t>
            </a:r>
          </a:p>
          <a:p>
            <a:r>
              <a:rPr lang="en-US" dirty="0"/>
              <a:t>Expose all modules and CRUD operations.</a:t>
            </a:r>
          </a:p>
          <a:p>
            <a:r>
              <a:rPr lang="en-US" dirty="0"/>
              <a:t>Allows developers to use modern front-end frameworks.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632567-371A-4C3F-9932-8CE6FB1DB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226" y="3153731"/>
            <a:ext cx="1264921" cy="1264921"/>
          </a:xfrm>
          <a:prstGeom prst="rect">
            <a:avLst/>
          </a:prstGeom>
        </p:spPr>
      </p:pic>
      <p:pic>
        <p:nvPicPr>
          <p:cNvPr id="4104" name="Picture 8" descr="Angular, logo, logos icon">
            <a:extLst>
              <a:ext uri="{FF2B5EF4-FFF2-40B4-BE49-F238E27FC236}">
                <a16:creationId xmlns:a16="http://schemas.microsoft.com/office/drawing/2014/main" id="{6612F63A-8578-42C0-887B-00B73BDC9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t="4753" r="8046" b="4602"/>
          <a:stretch/>
        </p:blipFill>
        <p:spPr bwMode="auto">
          <a:xfrm>
            <a:off x="3748077" y="4260636"/>
            <a:ext cx="1181457" cy="12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Vuejs Icon of Flat style - Available in SVG, PNG, EPS, AI &amp; Icon fonts">
            <a:extLst>
              <a:ext uri="{FF2B5EF4-FFF2-40B4-BE49-F238E27FC236}">
                <a16:creationId xmlns:a16="http://schemas.microsoft.com/office/drawing/2014/main" id="{5C12629A-EBD4-4DD3-98F1-58B7EFF18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464" y="3153730"/>
            <a:ext cx="1264921" cy="12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ativeScript - Wikipedia">
            <a:extLst>
              <a:ext uri="{FF2B5EF4-FFF2-40B4-BE49-F238E27FC236}">
                <a16:creationId xmlns:a16="http://schemas.microsoft.com/office/drawing/2014/main" id="{F4CA657E-980D-4B8B-9162-1E0852806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315" y="4260636"/>
            <a:ext cx="1264921" cy="12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React (web framework) - Wikipedia">
            <a:extLst>
              <a:ext uri="{FF2B5EF4-FFF2-40B4-BE49-F238E27FC236}">
                <a16:creationId xmlns:a16="http://schemas.microsoft.com/office/drawing/2014/main" id="{C3B2D106-8B8F-404A-8B7F-84FD2CD5C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4" t="11556" r="20286" b="14326"/>
          <a:stretch/>
        </p:blipFill>
        <p:spPr bwMode="auto">
          <a:xfrm>
            <a:off x="9364166" y="3153730"/>
            <a:ext cx="1429185" cy="126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6118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OData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182" y="1830303"/>
            <a:ext cx="3908230" cy="5172075"/>
          </a:xfrm>
        </p:spPr>
        <p:txBody>
          <a:bodyPr/>
          <a:lstStyle/>
          <a:p>
            <a:pPr marL="0" indent="0">
              <a:buNone/>
            </a:pPr>
            <a:endParaRPr lang="en-US" sz="2800" dirty="0"/>
          </a:p>
          <a:p>
            <a:pPr lvl="1"/>
            <a:r>
              <a:rPr lang="en-US" sz="2400" dirty="0"/>
              <a:t>CRUD</a:t>
            </a:r>
          </a:p>
          <a:p>
            <a:pPr lvl="1"/>
            <a:r>
              <a:rPr lang="en-US" sz="2400" dirty="0"/>
              <a:t>Paging </a:t>
            </a:r>
          </a:p>
          <a:p>
            <a:pPr lvl="1"/>
            <a:r>
              <a:rPr lang="en-US" sz="2400" dirty="0"/>
              <a:t>Sorting</a:t>
            </a:r>
          </a:p>
          <a:p>
            <a:pPr lvl="1"/>
            <a:r>
              <a:rPr lang="en-US" sz="2400" dirty="0"/>
              <a:t>Filtering </a:t>
            </a:r>
          </a:p>
          <a:p>
            <a:pPr lvl="1"/>
            <a:r>
              <a:rPr lang="en-US" sz="2400" dirty="0"/>
              <a:t>Related Data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50AB33-930A-435E-8452-BCAB7DA262C3}"/>
              </a:ext>
            </a:extLst>
          </p:cNvPr>
          <p:cNvSpPr txBox="1">
            <a:spLocks/>
          </p:cNvSpPr>
          <p:nvPr/>
        </p:nvSpPr>
        <p:spPr>
          <a:xfrm>
            <a:off x="5858754" y="1937683"/>
            <a:ext cx="4910463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r>
              <a:rPr lang="en-US" sz="2400" i="0" dirty="0"/>
              <a:t>Security</a:t>
            </a:r>
          </a:p>
          <a:p>
            <a:pPr lvl="1">
              <a:buSzTx/>
            </a:pPr>
            <a:r>
              <a:rPr lang="en-US" sz="2400" i="0" dirty="0"/>
              <a:t>Authentication</a:t>
            </a:r>
          </a:p>
          <a:p>
            <a:pPr lvl="1">
              <a:buSzTx/>
            </a:pPr>
            <a:r>
              <a:rPr lang="en-US" sz="2400" i="0" dirty="0"/>
              <a:t>Logging</a:t>
            </a:r>
          </a:p>
          <a:p>
            <a:pPr lvl="1">
              <a:buSzTx/>
            </a:pPr>
            <a:r>
              <a:rPr lang="en-US" sz="2400" i="0" dirty="0"/>
              <a:t>Permissions</a:t>
            </a:r>
          </a:p>
          <a:p>
            <a:pPr lvl="1">
              <a:buSzTx/>
            </a:pPr>
            <a:endParaRPr lang="en-US" sz="2400" i="0" dirty="0"/>
          </a:p>
          <a:p>
            <a:pPr lvl="1">
              <a:buSzTx/>
            </a:pPr>
            <a:endParaRPr lang="en-US" sz="2400" i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934F4-C8A7-474E-9FEF-43166491511A}"/>
              </a:ext>
            </a:extLst>
          </p:cNvPr>
          <p:cNvSpPr txBox="1"/>
          <p:nvPr/>
        </p:nvSpPr>
        <p:spPr bwMode="auto">
          <a:xfrm>
            <a:off x="731520" y="1432663"/>
            <a:ext cx="5563402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b="1" i="0" dirty="0"/>
              <a:t>OData Web Service module allows:</a:t>
            </a:r>
          </a:p>
        </p:txBody>
      </p:sp>
    </p:spTree>
    <p:extLst>
      <p:ext uri="{BB962C8B-B14F-4D97-AF65-F5344CB8AC3E}">
        <p14:creationId xmlns:p14="http://schemas.microsoft.com/office/powerpoint/2010/main" val="38019227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OData Web Services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1200154"/>
            <a:ext cx="3706178" cy="5172075"/>
          </a:xfrm>
        </p:spPr>
        <p:txBody>
          <a:bodyPr/>
          <a:lstStyle/>
          <a:p>
            <a:r>
              <a:rPr lang="en-US" dirty="0"/>
              <a:t>Default Web Service</a:t>
            </a:r>
            <a:endParaRPr lang="bg-BG" dirty="0"/>
          </a:p>
          <a:p>
            <a:pPr lvl="1"/>
            <a:r>
              <a:rPr lang="en-US" dirty="0"/>
              <a:t>All content Included</a:t>
            </a:r>
          </a:p>
          <a:p>
            <a:pPr lvl="1"/>
            <a:endParaRPr lang="bg-BG" dirty="0"/>
          </a:p>
          <a:p>
            <a:r>
              <a:rPr lang="en-US" dirty="0"/>
              <a:t>Create your own Web Service</a:t>
            </a:r>
          </a:p>
          <a:p>
            <a:pPr lvl="1"/>
            <a:r>
              <a:rPr lang="en-US" dirty="0"/>
              <a:t>Choose specific content</a:t>
            </a:r>
          </a:p>
        </p:txBody>
      </p:sp>
      <p:pic>
        <p:nvPicPr>
          <p:cNvPr id="9" name="Картина 3">
            <a:extLst>
              <a:ext uri="{FF2B5EF4-FFF2-40B4-BE49-F238E27FC236}">
                <a16:creationId xmlns:a16="http://schemas.microsoft.com/office/drawing/2014/main" id="{EBE0425F-F58D-418F-B6B4-17946D097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951" y="5424504"/>
            <a:ext cx="935904" cy="997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F7C8D4-8225-4DF0-BBD6-DB45F3032AC9}"/>
              </a:ext>
            </a:extLst>
          </p:cNvPr>
          <p:cNvSpPr txBox="1"/>
          <p:nvPr/>
        </p:nvSpPr>
        <p:spPr bwMode="auto">
          <a:xfrm>
            <a:off x="2992280" y="5353395"/>
            <a:ext cx="7799210" cy="1139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If you don’t see ‘Web Services’ under Administration tab, you should enable the Web Services intra-module from Administration &gt; Modules &amp; Services</a:t>
            </a:r>
          </a:p>
          <a:p>
            <a:pPr algn="l">
              <a:buSzTx/>
            </a:pPr>
            <a:endParaRPr lang="en-US" i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2356F-DC22-429C-AFA7-708CCBE60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2" y="1103982"/>
            <a:ext cx="6705600" cy="4000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9F5139-AB96-4305-922C-B0B51A45FF24}"/>
              </a:ext>
            </a:extLst>
          </p:cNvPr>
          <p:cNvSpPr/>
          <p:nvPr/>
        </p:nvSpPr>
        <p:spPr bwMode="auto">
          <a:xfrm>
            <a:off x="8739739" y="4475747"/>
            <a:ext cx="933650" cy="298384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C16F65-0420-4BE2-A885-B672EB7062C3}"/>
              </a:ext>
            </a:extLst>
          </p:cNvPr>
          <p:cNvSpPr/>
          <p:nvPr/>
        </p:nvSpPr>
        <p:spPr bwMode="auto">
          <a:xfrm>
            <a:off x="5005137" y="3429000"/>
            <a:ext cx="1366787" cy="584735"/>
          </a:xfrm>
          <a:prstGeom prst="roundRect">
            <a:avLst/>
          </a:prstGeom>
          <a:noFill/>
          <a:ln w="28575" cap="flat" cmpd="sng" algn="ctr">
            <a:solidFill>
              <a:srgbClr val="55D4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7953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5809119" cy="13573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Web Services Walkthrough.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5503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300D6-0631-4AC7-B344-2BCD55851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346" y="2231659"/>
            <a:ext cx="6526132" cy="41379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AA39A7-86A1-4B1D-B16C-76FF60689EA2}"/>
              </a:ext>
            </a:extLst>
          </p:cNvPr>
          <p:cNvSpPr/>
          <p:nvPr/>
        </p:nvSpPr>
        <p:spPr>
          <a:xfrm>
            <a:off x="607285" y="1200154"/>
            <a:ext cx="110931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b="1" i="0" dirty="0"/>
              <a:t>.NET API exposing data from Sitefinity Database, File System, External Systems, In-memory cache, etc.</a:t>
            </a:r>
            <a:endParaRPr lang="en-US" sz="2000" b="1" i="0" dirty="0"/>
          </a:p>
        </p:txBody>
      </p:sp>
    </p:spTree>
    <p:extLst>
      <p:ext uri="{BB962C8B-B14F-4D97-AF65-F5344CB8AC3E}">
        <p14:creationId xmlns:p14="http://schemas.microsoft.com/office/powerpoint/2010/main" val="13957221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Native vs Fluent API</a:t>
            </a:r>
          </a:p>
          <a:p>
            <a:pPr marL="456926" lvl="1" indent="0" algn="ctr">
              <a:buNone/>
            </a:pPr>
            <a:r>
              <a:rPr lang="en-US" sz="2400" b="1" dirty="0"/>
              <a:t>We will not be covering Fluent API in this course</a:t>
            </a:r>
          </a:p>
          <a:p>
            <a:endParaRPr lang="en-US" dirty="0"/>
          </a:p>
          <a:p>
            <a:r>
              <a:rPr lang="en-US" dirty="0"/>
              <a:t>Sitefinity API covers lots of Build-In and Dynamic content, Users, Roles Configurations, and many more…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E5B148-7F07-4BB2-9CE2-3BC6A122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94" y="3856115"/>
            <a:ext cx="2999603" cy="2520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DD1D4B-033A-4CBC-B10E-88EFC8486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571" y="3786191"/>
            <a:ext cx="3631937" cy="25942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209527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Sitefinity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ECAF1-C32F-47E7-8334-E1088B3A2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Most common usage case:</a:t>
            </a:r>
          </a:p>
          <a:p>
            <a:pPr marL="0" indent="0">
              <a:buNone/>
            </a:pPr>
            <a:r>
              <a:rPr lang="en-US" sz="2800" dirty="0"/>
              <a:t>	 CRUD Operations with content items.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1340F-972D-41B8-90B4-2E1AD885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61" y="2498511"/>
            <a:ext cx="8681101" cy="2342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Картина 3">
            <a:extLst>
              <a:ext uri="{FF2B5EF4-FFF2-40B4-BE49-F238E27FC236}">
                <a16:creationId xmlns:a16="http://schemas.microsoft.com/office/drawing/2014/main" id="{DC9459D8-0A20-4EC4-886E-C5D853A83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837" y="5256845"/>
            <a:ext cx="935904" cy="997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758953-F6CD-494F-A59E-B1F013A26C63}"/>
              </a:ext>
            </a:extLst>
          </p:cNvPr>
          <p:cNvSpPr txBox="1"/>
          <p:nvPr/>
        </p:nvSpPr>
        <p:spPr bwMode="auto">
          <a:xfrm>
            <a:off x="2547947" y="5137461"/>
            <a:ext cx="8521105" cy="123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Tx/>
            </a:pPr>
            <a:r>
              <a:rPr lang="en-US" i="0" dirty="0">
                <a:solidFill>
                  <a:schemeClr val="tx1">
                    <a:lumMod val="75000"/>
                  </a:schemeClr>
                </a:solidFill>
              </a:rPr>
              <a:t>CRUD Operations with content items are very well documented in the Sitefinity API documentation. Always compare your code to it when working with the Sitefinity API.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40836454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067" y="488362"/>
            <a:ext cx="9999135" cy="1357371"/>
          </a:xfrm>
        </p:spPr>
        <p:txBody>
          <a:bodyPr/>
          <a:lstStyle/>
          <a:p>
            <a:r>
              <a:rPr lang="en-US" dirty="0">
                <a:solidFill>
                  <a:srgbClr val="55D400"/>
                </a:solidFill>
                <a:latin typeface="Arial" charset="0"/>
              </a:rPr>
              <a:t>Live Demo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4E5D794-8187-40CC-9BA4-302EE625ED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767"/>
          <a:stretch>
            <a:fillRect/>
          </a:stretch>
        </p:blipFill>
        <p:spPr>
          <a:xfrm>
            <a:off x="6948488" y="1538288"/>
            <a:ext cx="5218112" cy="3247721"/>
          </a:xfrm>
          <a:prstGeom prst="rect">
            <a:avLst/>
          </a:prstGeom>
        </p:spPr>
      </p:pic>
      <p:pic>
        <p:nvPicPr>
          <p:cNvPr id="5" name="Picture 46">
            <a:extLst>
              <a:ext uri="{FF2B5EF4-FFF2-40B4-BE49-F238E27FC236}">
                <a16:creationId xmlns:a16="http://schemas.microsoft.com/office/drawing/2014/main" id="{0E5CBF30-56AD-4671-9EA5-4C0709088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4" y="485771"/>
            <a:ext cx="722230" cy="66032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AFE858-EA04-4B39-BC26-CC3ECA58E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14" y="2750314"/>
            <a:ext cx="5809119" cy="15136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b="1" dirty="0"/>
              <a:t>Native API.</a:t>
            </a:r>
          </a:p>
          <a:p>
            <a:pPr marL="0" indent="0">
              <a:buNone/>
            </a:pPr>
            <a:r>
              <a:rPr lang="en-US" sz="4400" b="1" dirty="0"/>
              <a:t>Query News Item.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126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Progress Presentation Theme">
  <a:themeElements>
    <a:clrScheme name="Progress 2017 3">
      <a:dk1>
        <a:srgbClr val="373A3E"/>
      </a:dk1>
      <a:lt1>
        <a:srgbClr val="FFFFFF"/>
      </a:lt1>
      <a:dk2>
        <a:srgbClr val="0D5257"/>
      </a:dk2>
      <a:lt2>
        <a:srgbClr val="FFFFFF"/>
      </a:lt2>
      <a:accent1>
        <a:srgbClr val="54D300"/>
      </a:accent1>
      <a:accent2>
        <a:srgbClr val="02BCEB"/>
      </a:accent2>
      <a:accent3>
        <a:srgbClr val="83329A"/>
      </a:accent3>
      <a:accent4>
        <a:srgbClr val="FAB319"/>
      </a:accent4>
      <a:accent5>
        <a:srgbClr val="2071CE"/>
      </a:accent5>
      <a:accent6>
        <a:srgbClr val="DC3202"/>
      </a:accent6>
      <a:hlink>
        <a:srgbClr val="2172CE"/>
      </a:hlink>
      <a:folHlink>
        <a:srgbClr val="5F236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sz="2400" b="0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non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algn="l">
          <a:buSzTx/>
          <a:defRPr i="0" dirty="0" smtClean="0"/>
        </a:defPPr>
      </a:lstStyle>
    </a:txDef>
  </a:objectDefaults>
  <a:extraClrSchemeLst>
    <a:extraClrScheme>
      <a:clrScheme name="psc_powerpoint_template_2007 1">
        <a:dk1>
          <a:srgbClr val="000000"/>
        </a:dk1>
        <a:lt1>
          <a:srgbClr val="FFFFFF"/>
        </a:lt1>
        <a:dk2>
          <a:srgbClr val="004B85"/>
        </a:dk2>
        <a:lt2>
          <a:srgbClr val="C0C0C0"/>
        </a:lt2>
        <a:accent1>
          <a:srgbClr val="E8A82C"/>
        </a:accent1>
        <a:accent2>
          <a:srgbClr val="00BA97"/>
        </a:accent2>
        <a:accent3>
          <a:srgbClr val="FFFFFF"/>
        </a:accent3>
        <a:accent4>
          <a:srgbClr val="000000"/>
        </a:accent4>
        <a:accent5>
          <a:srgbClr val="F2D1AC"/>
        </a:accent5>
        <a:accent6>
          <a:srgbClr val="00A888"/>
        </a:accent6>
        <a:hlink>
          <a:srgbClr val="D21E27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ogress PPT Template Jan 2019_2.28.potx" id="{F503C8D4-A7CD-49FE-BD56-4924D6763B87}" vid="{6B4F2A6A-B0B1-454D-AF26-7A0E75E5648E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c28caf4e-97a5-482b-b76c-1611355cdda6" ContentTypeId="0x01010077500574B4721043A1B2E65B865EB44001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Marketing Document" ma:contentTypeID="0x01010077500574B4721043A1B2E65B865EB440010003476895775C2446B96EE1200BFBC494" ma:contentTypeVersion="49" ma:contentTypeDescription="Create a new document." ma:contentTypeScope="" ma:versionID="1cd663bf177e25c1f9784f1c035aec06">
  <xsd:schema xmlns:xsd="http://www.w3.org/2001/XMLSchema" xmlns:xs="http://www.w3.org/2001/XMLSchema" xmlns:p="http://schemas.microsoft.com/office/2006/metadata/properties" xmlns:ns2="0dfb052e-cb13-4d19-82cf-940ca1bb85b7" xmlns:ns3="9e282a2b-0d30-4048-ad8b-cd441d000a08" xmlns:ns4="9e244160-759d-472e-925e-0993d518e217" targetNamespace="http://schemas.microsoft.com/office/2006/metadata/properties" ma:root="true" ma:fieldsID="a655c0f4e464ef7bbd850e7681524842" ns2:_="" ns3:_="" ns4:_="">
    <xsd:import namespace="0dfb052e-cb13-4d19-82cf-940ca1bb85b7"/>
    <xsd:import namespace="9e282a2b-0d30-4048-ad8b-cd441d000a08"/>
    <xsd:import namespace="9e244160-759d-472e-925e-0993d518e217"/>
    <xsd:element name="properties">
      <xsd:complexType>
        <xsd:sequence>
          <xsd:element name="documentManagement">
            <xsd:complexType>
              <xsd:all>
                <xsd:element ref="ns2:MetaDescription" minOccurs="0"/>
                <xsd:element ref="ns2:Location1_0" minOccurs="0"/>
                <xsd:element ref="ns2:TaxCatchAll" minOccurs="0"/>
                <xsd:element ref="ns2:Policy" minOccurs="0"/>
                <xsd:element ref="ns2:Category1_0" minOccurs="0"/>
                <xsd:element ref="ns2:Summary" minOccurs="0"/>
                <xsd:element ref="ns2:ContentType1_0" minOccurs="0"/>
                <xsd:element ref="ns2:Solution_0" minOccurs="0"/>
                <xsd:element ref="ns2:Industry_0" minOccurs="0"/>
                <xsd:element ref="ns2:TaxCatchAllLabel" minOccurs="0"/>
                <xsd:element ref="ns2:c60905045b3141dfb44ebee3a51fd0a7" minOccurs="0"/>
                <xsd:element ref="ns2:g7620f54b84d4877b8ce49e3874564d0" minOccurs="0"/>
                <xsd:element ref="ns2:m3946e80dba8470d9700658463930af8" minOccurs="0"/>
                <xsd:element ref="ns2:l58a9cb184754a90a3d0c9fae6dfc0fc" minOccurs="0"/>
                <xsd:element ref="ns2:e88edf6f69774249aa5a94de92e0b3ee" minOccurs="0"/>
                <xsd:element ref="ns2:h2f9ec3728094124b933b9cf7e867a92" minOccurs="0"/>
                <xsd:element ref="ns2:efbf5ec808454fc39dd6e73fb30f9800" minOccurs="0"/>
                <xsd:element ref="ns2:h847452f74b44b57bc4a2a741f9c94e9" minOccurs="0"/>
                <xsd:element ref="ns4:SharedWithUsers" minOccurs="0"/>
                <xsd:element ref="ns4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fb052e-cb13-4d19-82cf-940ca1bb85b7" elementFormDefault="qualified">
    <xsd:import namespace="http://schemas.microsoft.com/office/2006/documentManagement/types"/>
    <xsd:import namespace="http://schemas.microsoft.com/office/infopath/2007/PartnerControls"/>
    <xsd:element name="MetaDescription" ma:index="4" nillable="true" ma:displayName="Meta Description" ma:hidden="true" ma:internalName="MetaDescription" ma:readOnly="false">
      <xsd:simpleType>
        <xsd:restriction base="dms:Note"/>
      </xsd:simpleType>
    </xsd:element>
    <xsd:element name="Location1_0" ma:index="6" nillable="true" ma:taxonomy="true" ma:internalName="Location1_0" ma:taxonomyFieldName="Location1" ma:displayName="Location" ma:readOnly="false" ma:fieldId="{4a19d0fd-e2d8-4bdf-9d9f-62784e6d291e}" ma:taxonomyMulti="true" ma:sspId="c28caf4e-97a5-482b-b76c-1611355cdda6" ma:termSetId="5d5ade69-8899-4ea1-b4cd-6f75a73c567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5a6fbd45-8148-49f2-9d71-c89d30ccd127}" ma:internalName="TaxCatchAll" ma:showField="CatchAllData" ma:web="66ce2be7-4046-4dfa-b424-f8e406787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olicy" ma:index="8" nillable="true" ma:displayName="Policy" ma:internalName="Policy" ma:readOnly="false">
      <xsd:simpleType>
        <xsd:restriction base="dms:Boolean"/>
      </xsd:simpleType>
    </xsd:element>
    <xsd:element name="Category1_0" ma:index="10" nillable="true" ma:taxonomy="true" ma:internalName="Category1_0" ma:taxonomyFieldName="Category1" ma:displayName="Category" ma:readOnly="false" ma:fieldId="{76361ab5-a999-4bf4-b0a9-d3c0bdaba2c4}" ma:taxonomyMulti="true" ma:sspId="c28caf4e-97a5-482b-b76c-1611355cdda6" ma:termSetId="1572b638-1401-4969-aa89-db18e7f6a1ce" ma:anchorId="31a2e036-7419-4c75-9a05-8f1ac47321f7" ma:open="false" ma:isKeyword="false">
      <xsd:complexType>
        <xsd:sequence>
          <xsd:element ref="pc:Terms" minOccurs="0" maxOccurs="1"/>
        </xsd:sequence>
      </xsd:complexType>
    </xsd:element>
    <xsd:element name="Summary" ma:index="11" nillable="true" ma:displayName="Summary" ma:internalName="Summary" ma:readOnly="false">
      <xsd:simpleType>
        <xsd:restriction base="dms:Unknown"/>
      </xsd:simpleType>
    </xsd:element>
    <xsd:element name="ContentType1_0" ma:index="13" nillable="true" ma:taxonomy="true" ma:internalName="ContentType1_0" ma:taxonomyFieldName="ContentType1" ma:displayName="Content Type" ma:readOnly="false" ma:fieldId="{11444373-c56f-4b66-a200-4ad1b94ffae6}" ma:taxonomyMulti="true" ma:sspId="c28caf4e-97a5-482b-b76c-1611355cdda6" ma:termSetId="a8ef4eb4-ec32-4700-85c6-2a80481fa78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olution_0" ma:index="15" nillable="true" ma:taxonomy="true" ma:internalName="Solution_0" ma:taxonomyFieldName="Solution0" ma:displayName="Solution" ma:readOnly="false" ma:fieldId="{08ee8523-5519-4869-bd80-fd97b8eed69f}" ma:taxonomyMulti="true" ma:sspId="c28caf4e-97a5-482b-b76c-1611355cdda6" ma:termSetId="f17f8854-3894-4535-bae0-80545d600d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dustry_0" ma:index="17" nillable="true" ma:taxonomy="true" ma:internalName="Industry_0" ma:taxonomyFieldName="Industry" ma:displayName="Industry" ma:readOnly="false" ma:fieldId="{54782f52-600e-43b5-a6fd-b215e0434802}" ma:taxonomyMulti="true" ma:sspId="c28caf4e-97a5-482b-b76c-1611355cdda6" ma:termSetId="5d315633-6a67-4a63-95ca-fb8755b8694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18" nillable="true" ma:displayName="Taxonomy Catch All Column1" ma:description="" ma:hidden="true" ma:list="{5a6fbd45-8148-49f2-9d71-c89d30ccd127}" ma:internalName="TaxCatchAllLabel" ma:readOnly="true" ma:showField="CatchAllDataLabel" ma:web="66ce2be7-4046-4dfa-b424-f8e406787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60905045b3141dfb44ebee3a51fd0a7" ma:index="19" nillable="true" ma:taxonomy="true" ma:internalName="c60905045b3141dfb44ebee3a51fd0a7" ma:taxonomyFieldName="IndustrySolution" ma:displayName="IndustrySolution" ma:readOnly="false" ma:fieldId="{c6090504-5b31-41df-b44e-bee3a51fd0a7}" ma:taxonomyMulti="true" ma:sspId="c28caf4e-97a5-482b-b76c-1611355cdda6" ma:termSetId="c25c5a4a-9f83-4e95-98f0-96715ed6b3a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7620f54b84d4877b8ce49e3874564d0" ma:index="22" nillable="true" ma:taxonomy="true" ma:internalName="g7620f54b84d4877b8ce49e3874564d0" ma:taxonomyFieldName="OpenEdgeModule" ma:displayName="OpenEdgeModule" ma:readOnly="false" ma:fieldId="{07620f54-b84d-4877-b8ce-49e3874564d0}" ma:taxonomyMulti="true" ma:sspId="c28caf4e-97a5-482b-b76c-1611355cdda6" ma:termSetId="a840b9cb-4d8b-4201-8516-62701ebaa3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3946e80dba8470d9700658463930af8" ma:index="23" nillable="true" ma:taxonomy="true" ma:internalName="m3946e80dba8470d9700658463930af8" ma:taxonomyFieldName="Portal_x0020_Audience" ma:displayName="Portal Audience" ma:readOnly="false" ma:fieldId="{63946e80-dba8-470d-9700-658463930af8}" ma:taxonomyMulti="true" ma:sspId="c28caf4e-97a5-482b-b76c-1611355cdda6" ma:termSetId="d25a54c7-5e31-4992-b8a5-ef130e5b0b3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58a9cb184754a90a3d0c9fae6dfc0fc" ma:index="25" nillable="true" ma:taxonomy="true" ma:internalName="l58a9cb184754a90a3d0c9fae6dfc0fc" ma:taxonomyFieldName="Partner_x0020_Empowerment" ma:displayName="Partner Empowerment" ma:readOnly="false" ma:fieldId="{558a9cb1-8475-4a90-a3d0-c9fae6dfc0fc}" ma:taxonomyMulti="true" ma:sspId="c28caf4e-97a5-482b-b76c-1611355cdda6" ma:termSetId="7b97e60c-ed00-4a30-8a22-7d6dbed9481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88edf6f69774249aa5a94de92e0b3ee" ma:index="27" nillable="true" ma:taxonomy="true" ma:internalName="e88edf6f69774249aa5a94de92e0b3ee" ma:taxonomyFieldName="BusinessLine" ma:displayName="Business Line" ma:readOnly="false" ma:fieldId="{e88edf6f-6977-4249-aa5a-94de92e0b3ee}" ma:taxonomyMulti="true" ma:sspId="c28caf4e-97a5-482b-b76c-1611355cdda6" ma:termSetId="5d80bd60-09df-46af-8b89-71a6f1477ec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f9ec3728094124b933b9cf7e867a92" ma:index="29" nillable="true" ma:taxonomy="true" ma:internalName="h2f9ec3728094124b933b9cf7e867a92" ma:taxonomyFieldName="HorizontalUseCase" ma:displayName="Horizontal Use Case" ma:readOnly="false" ma:fieldId="{12f9ec37-2809-4124-b933-b9cf7e867a92}" ma:taxonomyMulti="true" ma:sspId="c28caf4e-97a5-482b-b76c-1611355cdda6" ma:termSetId="221aa4b5-d2eb-4da5-9165-0ca0afd7ffb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fbf5ec808454fc39dd6e73fb30f9800" ma:index="31" nillable="true" ma:taxonomy="true" ma:internalName="efbf5ec808454fc39dd6e73fb30f9800" ma:taxonomyFieldName="GFOResourceTags" ma:displayName="GFO Resource Tags" ma:readOnly="false" ma:fieldId="{efbf5ec8-0845-4fc3-9dd6-e73fb30f9800}" ma:taxonomyMulti="true" ma:sspId="c28caf4e-97a5-482b-b76c-1611355cdda6" ma:termSetId="342f8e7f-1635-45ba-8819-3ee15cf1e90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847452f74b44b57bc4a2a741f9c94e9" ma:index="33" nillable="true" ma:taxonomy="true" ma:internalName="h847452f74b44b57bc4a2a741f9c94e9" ma:taxonomyFieldName="Visibility" ma:displayName="Visibility" ma:readOnly="false" ma:default="-1;#Internal|a223e987-c30f-4fcd-8089-a373931e9ab5" ma:fieldId="{1847452f-74b4-4b57-bc4a-2a741f9c94e9}" ma:sspId="c28caf4e-97a5-482b-b76c-1611355cdda6" ma:termSetId="269460bf-6522-4054-a841-49537bf7e14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282a2b-0d30-4048-ad8b-cd441d000a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244160-759d-472e-925e-0993d518e217" elementFormDefault="qualified">
    <xsd:import namespace="http://schemas.microsoft.com/office/2006/documentManagement/types"/>
    <xsd:import namespace="http://schemas.microsoft.com/office/infopath/2007/PartnerControls"/>
    <xsd:element name="SharedWithUsers" ma:index="3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3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e244160-759d-472e-925e-0993d518e217">
      <UserInfo>
        <DisplayName>George St Maurice</DisplayName>
        <AccountId>195</AccountId>
        <AccountType/>
      </UserInfo>
      <UserInfo>
        <DisplayName>Ranieri Russi</DisplayName>
        <AccountId>810</AccountId>
        <AccountType/>
      </UserInfo>
      <UserInfo>
        <DisplayName>Maria Trigonis</DisplayName>
        <AccountId>740</AccountId>
        <AccountType/>
      </UserInfo>
      <UserInfo>
        <DisplayName>Natalia Salazar</DisplayName>
        <AccountId>2743</AccountId>
        <AccountType/>
      </UserInfo>
    </SharedWithUsers>
    <l58a9cb184754a90a3d0c9fae6dfc0fc xmlns="0dfb052e-cb13-4d19-82cf-940ca1bb85b7">
      <Terms xmlns="http://schemas.microsoft.com/office/infopath/2007/PartnerControls"/>
    </l58a9cb184754a90a3d0c9fae6dfc0fc>
    <efbf5ec808454fc39dd6e73fb30f9800 xmlns="0dfb052e-cb13-4d19-82cf-940ca1bb85b7">
      <Terms xmlns="http://schemas.microsoft.com/office/infopath/2007/PartnerControls"/>
    </efbf5ec808454fc39dd6e73fb30f9800>
    <MetaDescription xmlns="0dfb052e-cb13-4d19-82cf-940ca1bb85b7" xsi:nil="true"/>
    <ContentType1_0 xmlns="0dfb052e-cb13-4d19-82cf-940ca1bb85b7">
      <Terms xmlns="http://schemas.microsoft.com/office/infopath/2007/PartnerControls"/>
    </ContentType1_0>
    <Industry_0 xmlns="0dfb052e-cb13-4d19-82cf-940ca1bb85b7">
      <Terms xmlns="http://schemas.microsoft.com/office/infopath/2007/PartnerControls"/>
    </Industry_0>
    <g7620f54b84d4877b8ce49e3874564d0 xmlns="0dfb052e-cb13-4d19-82cf-940ca1bb85b7">
      <Terms xmlns="http://schemas.microsoft.com/office/infopath/2007/PartnerControls"/>
    </g7620f54b84d4877b8ce49e3874564d0>
    <m3946e80dba8470d9700658463930af8 xmlns="0dfb052e-cb13-4d19-82cf-940ca1bb85b7">
      <Terms xmlns="http://schemas.microsoft.com/office/infopath/2007/PartnerControls"/>
    </m3946e80dba8470d9700658463930af8>
    <Policy xmlns="0dfb052e-cb13-4d19-82cf-940ca1bb85b7" xsi:nil="true"/>
    <Solution_0 xmlns="0dfb052e-cb13-4d19-82cf-940ca1bb85b7">
      <Terms xmlns="http://schemas.microsoft.com/office/infopath/2007/PartnerControls"/>
    </Solution_0>
    <e88edf6f69774249aa5a94de92e0b3ee xmlns="0dfb052e-cb13-4d19-82cf-940ca1bb85b7">
      <Terms xmlns="http://schemas.microsoft.com/office/infopath/2007/PartnerControls"/>
    </e88edf6f69774249aa5a94de92e0b3ee>
    <Location1_0 xmlns="0dfb052e-cb13-4d19-82cf-940ca1bb85b7">
      <Terms xmlns="http://schemas.microsoft.com/office/infopath/2007/PartnerControls"/>
    </Location1_0>
    <c60905045b3141dfb44ebee3a51fd0a7 xmlns="0dfb052e-cb13-4d19-82cf-940ca1bb85b7">
      <Terms xmlns="http://schemas.microsoft.com/office/infopath/2007/PartnerControls"/>
    </c60905045b3141dfb44ebee3a51fd0a7>
    <TaxCatchAll xmlns="0dfb052e-cb13-4d19-82cf-940ca1bb85b7">
      <Value>2</Value>
      <Value>1</Value>
    </TaxCatchAll>
    <h2f9ec3728094124b933b9cf7e867a92 xmlns="0dfb052e-cb13-4d19-82cf-940ca1bb85b7">
      <Terms xmlns="http://schemas.microsoft.com/office/infopath/2007/PartnerControls"/>
    </h2f9ec3728094124b933b9cf7e867a92>
    <h847452f74b44b57bc4a2a741f9c94e9 xmlns="0dfb052e-cb13-4d19-82cf-940ca1bb85b7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</TermName>
          <TermId xmlns="http://schemas.microsoft.com/office/infopath/2007/PartnerControls">a223e987-c30f-4fcd-8089-a373931e9ab5</TermId>
        </TermInfo>
      </Terms>
    </h847452f74b44b57bc4a2a741f9c94e9>
    <Summary xmlns="0dfb052e-cb13-4d19-82cf-940ca1bb85b7" xsi:nil="true"/>
    <Category1_0 xmlns="0dfb052e-cb13-4d19-82cf-940ca1bb85b7">
      <Terms xmlns="http://schemas.microsoft.com/office/infopath/2007/PartnerControls">
        <TermInfo xmlns="http://schemas.microsoft.com/office/infopath/2007/PartnerControls">
          <TermName xmlns="http://schemas.microsoft.com/office/infopath/2007/PartnerControls">PowerPoint</TermName>
          <TermId xmlns="http://schemas.microsoft.com/office/infopath/2007/PartnerControls">c076d733-6942-4956-b818-75216ca678c6</TermId>
        </TermInfo>
      </Terms>
    </Category1_0>
  </documentManagement>
</p:properties>
</file>

<file path=customXml/itemProps1.xml><?xml version="1.0" encoding="utf-8"?>
<ds:datastoreItem xmlns:ds="http://schemas.openxmlformats.org/officeDocument/2006/customXml" ds:itemID="{EEA8EEE7-F1C0-4377-82D1-E55A92F384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AB0C57-605A-4DD2-B03C-46EE401D0404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AB973665-E667-41B9-A691-AC74ADF77A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fb052e-cb13-4d19-82cf-940ca1bb85b7"/>
    <ds:schemaRef ds:uri="9e282a2b-0d30-4048-ad8b-cd441d000a08"/>
    <ds:schemaRef ds:uri="9e244160-759d-472e-925e-0993d518e2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DDA4C4B2-98B1-44DF-A244-E8FB7A2D1956}">
  <ds:schemaRefs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0dfb052e-cb13-4d19-82cf-940ca1bb85b7"/>
    <ds:schemaRef ds:uri="http://schemas.microsoft.com/office/infopath/2007/PartnerControls"/>
    <ds:schemaRef ds:uri="http://schemas.microsoft.com/office/2006/metadata/properties"/>
    <ds:schemaRef ds:uri="9e244160-759d-472e-925e-0993d518e217"/>
    <ds:schemaRef ds:uri="9e282a2b-0d30-4048-ad8b-cd441d000a0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Progress PPT Template Jan 2019</Template>
  <TotalTime>28532</TotalTime>
  <Words>5292</Words>
  <Application>Microsoft Office PowerPoint</Application>
  <PresentationFormat>Custom</PresentationFormat>
  <Paragraphs>906</Paragraphs>
  <Slides>124</Slides>
  <Notes>113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1" baseType="lpstr">
      <vt:lpstr>Arial</vt:lpstr>
      <vt:lpstr>Berlin Sans FB Demi</vt:lpstr>
      <vt:lpstr>Cascadia Mono</vt:lpstr>
      <vt:lpstr>Courier New</vt:lpstr>
      <vt:lpstr>Open Sans</vt:lpstr>
      <vt:lpstr>Wingdings</vt:lpstr>
      <vt:lpstr>Progress Presentation Theme</vt:lpstr>
      <vt:lpstr>Sitefinity Foundations Training</vt:lpstr>
      <vt:lpstr>About This Course  Trainer:  Sahil Pandita  Senior Sitefinity Consultant </vt:lpstr>
      <vt:lpstr>Description</vt:lpstr>
      <vt:lpstr>Course Goals</vt:lpstr>
      <vt:lpstr>Audience and prerequisites</vt:lpstr>
      <vt:lpstr>Presentation Conventions     </vt:lpstr>
      <vt:lpstr>Agenda</vt:lpstr>
      <vt:lpstr>Exercise Setup Requirements</vt:lpstr>
      <vt:lpstr>Demo Setup you empty Sitefinity project</vt:lpstr>
      <vt:lpstr>Lesson 1   Introduction to Sitefinity.   </vt:lpstr>
      <vt:lpstr>What is Sitefinity?</vt:lpstr>
      <vt:lpstr>Sitefinity Resources</vt:lpstr>
      <vt:lpstr>Sitefinity Vocabulary  </vt:lpstr>
      <vt:lpstr>Live Demo  </vt:lpstr>
      <vt:lpstr>  </vt:lpstr>
      <vt:lpstr>Setup Sitefinity Core</vt:lpstr>
      <vt:lpstr>PowerPoint Presentation</vt:lpstr>
      <vt:lpstr>Create the ASP.NET Core web application</vt:lpstr>
      <vt:lpstr>  </vt:lpstr>
      <vt:lpstr>Lesson 2  Architecture and Patterns      </vt:lpstr>
      <vt:lpstr>Architecture Overview</vt:lpstr>
      <vt:lpstr>News module example – Architecture utilization</vt:lpstr>
      <vt:lpstr>Three-tier architecture</vt:lpstr>
      <vt:lpstr>PowerPoint Presentation</vt:lpstr>
      <vt:lpstr>Provider Model</vt:lpstr>
      <vt:lpstr>Multiple Providers </vt:lpstr>
      <vt:lpstr>Lesson 3  Managing Pages and Widgets     </vt:lpstr>
      <vt:lpstr>Pages </vt:lpstr>
      <vt:lpstr>Live Demo  </vt:lpstr>
      <vt:lpstr>Page Templates</vt:lpstr>
      <vt:lpstr>Presentation layer architecture</vt:lpstr>
      <vt:lpstr>Page Templates</vt:lpstr>
      <vt:lpstr>Live Demo  </vt:lpstr>
      <vt:lpstr>  </vt:lpstr>
      <vt:lpstr>  </vt:lpstr>
      <vt:lpstr>Sitefinity Core Page Template</vt:lpstr>
      <vt:lpstr>Refining your page or page template by adding sections</vt:lpstr>
      <vt:lpstr>Layout: Section</vt:lpstr>
      <vt:lpstr>PowerPoint Presentation</vt:lpstr>
      <vt:lpstr>PowerPoint Presentation</vt:lpstr>
      <vt:lpstr>Live Demo  </vt:lpstr>
      <vt:lpstr>Sitefinity Widgets</vt:lpstr>
      <vt:lpstr>PowerPoint Presentation</vt:lpstr>
      <vt:lpstr>  </vt:lpstr>
      <vt:lpstr>Pages Using Core Templates</vt:lpstr>
      <vt:lpstr>Live Demo  </vt:lpstr>
      <vt:lpstr>Widget Designers</vt:lpstr>
      <vt:lpstr>News Widget</vt:lpstr>
      <vt:lpstr>Live Demo  </vt:lpstr>
      <vt:lpstr>  </vt:lpstr>
      <vt:lpstr>PowerPoint Presentation</vt:lpstr>
      <vt:lpstr>PowerPoint Presentation</vt:lpstr>
      <vt:lpstr>Live Demo  </vt:lpstr>
      <vt:lpstr>Create a Custom widget using Asp.Net Core</vt:lpstr>
      <vt:lpstr>  </vt:lpstr>
      <vt:lpstr>PowerPoint Presentation</vt:lpstr>
      <vt:lpstr>Lesson 4  Working with Content    </vt:lpstr>
      <vt:lpstr>PowerPoint Presentation</vt:lpstr>
      <vt:lpstr>Content List Modules</vt:lpstr>
      <vt:lpstr>Content List Modules</vt:lpstr>
      <vt:lpstr>Custom List Module Template</vt:lpstr>
      <vt:lpstr>Live Demo  </vt:lpstr>
      <vt:lpstr>Types of Workflow statuses 1/2</vt:lpstr>
      <vt:lpstr>Types of Workflow statuses 2/2</vt:lpstr>
      <vt:lpstr>Live Demo  </vt:lpstr>
      <vt:lpstr>Customizing Build-In Content Modules</vt:lpstr>
      <vt:lpstr>Related Data</vt:lpstr>
      <vt:lpstr>Customizing Build-In Content Modules 2/2</vt:lpstr>
      <vt:lpstr>Live Demo  </vt:lpstr>
      <vt:lpstr>  </vt:lpstr>
      <vt:lpstr>Taxonomies </vt:lpstr>
      <vt:lpstr>Taxonomies </vt:lpstr>
      <vt:lpstr>Taxonomies</vt:lpstr>
      <vt:lpstr>Taxonomies Vocabulary</vt:lpstr>
      <vt:lpstr>  </vt:lpstr>
      <vt:lpstr>Custom Taxonomies</vt:lpstr>
      <vt:lpstr>Live Demo  </vt:lpstr>
      <vt:lpstr>Lesson 5  Rapid Development of Modules    </vt:lpstr>
      <vt:lpstr>Dynamic Modules</vt:lpstr>
      <vt:lpstr>Dynamic Modules Fields</vt:lpstr>
      <vt:lpstr>Dynamic Modules Related data </vt:lpstr>
      <vt:lpstr>Live Demo  </vt:lpstr>
      <vt:lpstr>  </vt:lpstr>
      <vt:lpstr>Dynamic module widgets. </vt:lpstr>
      <vt:lpstr>Live Demo  </vt:lpstr>
      <vt:lpstr>Lesson 6  Rapid Development of Forms.    </vt:lpstr>
      <vt:lpstr>Forms Module image for forms</vt:lpstr>
      <vt:lpstr>Forms Introduction </vt:lpstr>
      <vt:lpstr>Form responses </vt:lpstr>
      <vt:lpstr>Live Demo  </vt:lpstr>
      <vt:lpstr>Lesson 8  Web Services, C# API and platform Events      </vt:lpstr>
      <vt:lpstr>OData Web Services</vt:lpstr>
      <vt:lpstr>OData Web Services</vt:lpstr>
      <vt:lpstr>OData Web Services</vt:lpstr>
      <vt:lpstr>Live Demo  </vt:lpstr>
      <vt:lpstr>Sitefinity API</vt:lpstr>
      <vt:lpstr>Sitefinity API</vt:lpstr>
      <vt:lpstr>Sitefinity API</vt:lpstr>
      <vt:lpstr>Live Demo  </vt:lpstr>
      <vt:lpstr>Taxonomies API</vt:lpstr>
      <vt:lpstr>Taxonomies API</vt:lpstr>
      <vt:lpstr>Live Demo  </vt:lpstr>
      <vt:lpstr>  </vt:lpstr>
      <vt:lpstr>Dynamic modules API. Custom solutions.</vt:lpstr>
      <vt:lpstr>Dynamic modules API. Custom solutions.</vt:lpstr>
      <vt:lpstr>Sitefinity Events. EventHub.</vt:lpstr>
      <vt:lpstr>List of EventHub events </vt:lpstr>
      <vt:lpstr>EventHub subscribe and unsubscribe.</vt:lpstr>
      <vt:lpstr>Lesson 9  Working with Configurations       </vt:lpstr>
      <vt:lpstr>Sitefinity Configurations</vt:lpstr>
      <vt:lpstr>Sitefinity Configurations</vt:lpstr>
      <vt:lpstr>Live Demo  </vt:lpstr>
      <vt:lpstr>Sitefinity Configurations in Visual Studio </vt:lpstr>
      <vt:lpstr>Live Demo  </vt:lpstr>
      <vt:lpstr>Bonus: How to perform System Restart </vt:lpstr>
      <vt:lpstr>Lesson 10  Administration      </vt:lpstr>
      <vt:lpstr>Sitefinity Users</vt:lpstr>
      <vt:lpstr>Sitefinity Roles</vt:lpstr>
      <vt:lpstr>Live Demo  </vt:lpstr>
      <vt:lpstr>Sitefinity Permissions</vt:lpstr>
      <vt:lpstr>Individual (granular) Permissions</vt:lpstr>
      <vt:lpstr>Live Demo  </vt:lpstr>
      <vt:lpstr>Q &amp; 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OpenEd  Order Fulfillment Guide</dc:title>
  <dc:subject/>
  <dc:creator>Hristo Milchev</dc:creator>
  <cp:keywords/>
  <dc:description/>
  <cp:lastModifiedBy>Chandresh Tekchandani</cp:lastModifiedBy>
  <cp:revision>432</cp:revision>
  <cp:lastPrinted>2013-09-18T03:48:20Z</cp:lastPrinted>
  <dcterms:created xsi:type="dcterms:W3CDTF">2019-07-05T11:18:39Z</dcterms:created>
  <dcterms:modified xsi:type="dcterms:W3CDTF">2022-06-23T09:42:03Z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0x01010077500574B4721043A1B2E65B865EB440010003476895775C2446B96EE1200BFBC494</vt:lpwstr>
  </property>
  <property fmtid="{D5CDD505-2E9C-101B-9397-08002B2CF9AE}" pid="3" name="Category1">
    <vt:lpwstr>2;#PowerPoint|c076d733-6942-4956-b818-75216ca678c6</vt:lpwstr>
  </property>
  <property fmtid="{D5CDD505-2E9C-101B-9397-08002B2CF9AE}" pid="4" name="TaxCatchAll">
    <vt:lpwstr>237;#Template|c9160f8f-74c9-4442-ac41-24463e06691d</vt:lpwstr>
  </property>
  <property fmtid="{D5CDD505-2E9C-101B-9397-08002B2CF9AE}" pid="5" name="Doc ID">
    <vt:lpwstr>101816</vt:lpwstr>
  </property>
  <property fmtid="{D5CDD505-2E9C-101B-9397-08002B2CF9AE}" pid="6" name="Location1">
    <vt:lpwstr/>
  </property>
  <property fmtid="{D5CDD505-2E9C-101B-9397-08002B2CF9AE}" pid="7" name="Tagged Doc ID's">
    <vt:bool>false</vt:bool>
  </property>
  <property fmtid="{D5CDD505-2E9C-101B-9397-08002B2CF9AE}" pid="8" name="ContentType1">
    <vt:lpwstr/>
  </property>
  <property fmtid="{D5CDD505-2E9C-101B-9397-08002B2CF9AE}" pid="9" name="Solution0">
    <vt:lpwstr/>
  </property>
  <property fmtid="{D5CDD505-2E9C-101B-9397-08002B2CF9AE}" pid="10" name="Industry">
    <vt:lpwstr/>
  </property>
  <property fmtid="{D5CDD505-2E9C-101B-9397-08002B2CF9AE}" pid="11" name="IndustrySolution">
    <vt:lpwstr/>
  </property>
  <property fmtid="{D5CDD505-2E9C-101B-9397-08002B2CF9AE}" pid="12" name="Attachment Only ?">
    <vt:bool>true</vt:bool>
  </property>
  <property fmtid="{D5CDD505-2E9C-101B-9397-08002B2CF9AE}" pid="13" name="GFOAudience">
    <vt:lpwstr/>
  </property>
  <property fmtid="{D5CDD505-2E9C-101B-9397-08002B2CF9AE}" pid="14" name="OpenEdgeModule">
    <vt:lpwstr/>
  </property>
  <property fmtid="{D5CDD505-2E9C-101B-9397-08002B2CF9AE}" pid="15" name="HorizontalUseCase">
    <vt:lpwstr/>
  </property>
  <property fmtid="{D5CDD505-2E9C-101B-9397-08002B2CF9AE}" pid="16" name="GFOResourceTags">
    <vt:lpwstr/>
  </property>
  <property fmtid="{D5CDD505-2E9C-101B-9397-08002B2CF9AE}" pid="17" name="Partner Empowerment">
    <vt:lpwstr/>
  </property>
  <property fmtid="{D5CDD505-2E9C-101B-9397-08002B2CF9AE}" pid="18" name="BusinessLine">
    <vt:lpwstr/>
  </property>
  <property fmtid="{D5CDD505-2E9C-101B-9397-08002B2CF9AE}" pid="19" name="Portal Audience">
    <vt:lpwstr/>
  </property>
  <property fmtid="{D5CDD505-2E9C-101B-9397-08002B2CF9AE}" pid="20" name="kb2a064789314f00a60cb6c3cf784453">
    <vt:lpwstr/>
  </property>
  <property fmtid="{D5CDD505-2E9C-101B-9397-08002B2CF9AE}" pid="21" name="_dlc_DocIdItemGuid">
    <vt:lpwstr>0772c8ec-cf53-4a88-9f11-7b3dc8d44f2d</vt:lpwstr>
  </property>
  <property fmtid="{D5CDD505-2E9C-101B-9397-08002B2CF9AE}" pid="22" name="Visibility">
    <vt:lpwstr>1;#Internal|a223e987-c30f-4fcd-8089-a373931e9ab5</vt:lpwstr>
  </property>
  <property fmtid="{D5CDD505-2E9C-101B-9397-08002B2CF9AE}" pid="23" name="ee64b60408e447b6920ef9473a3a1a8f">
    <vt:lpwstr/>
  </property>
  <property fmtid="{D5CDD505-2E9C-101B-9397-08002B2CF9AE}" pid="24" name="Solution">
    <vt:lpwstr/>
  </property>
</Properties>
</file>